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2" r:id="rId4"/>
  </p:sldMasterIdLst>
  <p:notesMasterIdLst>
    <p:notesMasterId r:id="rId18"/>
  </p:notesMasterIdLst>
  <p:sldIdLst>
    <p:sldId id="256" r:id="rId5"/>
    <p:sldId id="258" r:id="rId6"/>
    <p:sldId id="282" r:id="rId7"/>
    <p:sldId id="260" r:id="rId8"/>
    <p:sldId id="271" r:id="rId9"/>
    <p:sldId id="272" r:id="rId10"/>
    <p:sldId id="275" r:id="rId11"/>
    <p:sldId id="278" r:id="rId12"/>
    <p:sldId id="279" r:id="rId13"/>
    <p:sldId id="276" r:id="rId14"/>
    <p:sldId id="277" r:id="rId15"/>
    <p:sldId id="280" r:id="rId16"/>
    <p:sldId id="270" r:id="rId17"/>
  </p:sldIdLst>
  <p:sldSz cx="9144000" cy="5143500" type="screen16x9"/>
  <p:notesSz cx="6858000" cy="9144000"/>
  <p:embeddedFontLst>
    <p:embeddedFont>
      <p:font typeface="Corbel" panose="020B0503020204020204" pitchFamily="34" charset="0"/>
      <p:regular r:id="rId19"/>
      <p:bold r:id="rId20"/>
      <p:italic r:id="rId21"/>
      <p:boldItalic r:id="rId22"/>
    </p:embeddedFont>
    <p:embeddedFont>
      <p:font typeface="Helvetica" pitchFamily="2" charset="0"/>
      <p:regular r:id="rId23"/>
      <p:bold r:id="rId24"/>
      <p:italic r:id="rId25"/>
      <p:boldItalic r:id="rId26"/>
    </p:embeddedFont>
    <p:embeddedFont>
      <p:font typeface="Lora" panose="00000500000000000000" pitchFamily="2" charset="0"/>
      <p:regular r:id="rId27"/>
      <p:bold r:id="rId28"/>
      <p:italic r:id="rId29"/>
    </p:embeddedFont>
    <p:embeddedFont>
      <p:font typeface="Quattrocento Sans" panose="020B0502050000020003" pitchFamily="34" charset="0"/>
      <p:regular r:id="rId30"/>
    </p:embeddedFont>
    <p:embeddedFont>
      <p:font typeface="Syne" pitchFamily="2" charset="0"/>
      <p:regular r:id="rId31"/>
      <p:bold r:id="rId32"/>
    </p:embeddedFont>
    <p:embeddedFont>
      <p:font typeface="Syne ExtraBold" pitchFamily="2" charset="0"/>
      <p:bold r:id="rId33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00241B-5836-CB2B-469D-9E0DA1891D1B}" v="508" dt="2024-03-21T17:06:33.865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DCA"/>
          </a:solidFill>
        </a:fill>
      </a:tcStyle>
    </a:wholeTbl>
    <a:band2H>
      <a:tcTxStyle/>
      <a:tcStyle>
        <a:tcBdr/>
        <a:fill>
          <a:solidFill>
            <a:srgbClr val="FFF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1D3CD"/>
          </a:solidFill>
        </a:fill>
      </a:tcStyle>
    </a:wholeTbl>
    <a:band2H>
      <a:tcTxStyle/>
      <a:tcStyle>
        <a:tcBdr/>
        <a:fill>
          <a:solidFill>
            <a:srgbClr val="F0EA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D2D2"/>
          </a:solidFill>
        </a:fill>
      </a:tcStyle>
    </a:wholeTbl>
    <a:band2H>
      <a:tcTxStyle/>
      <a:tcStyle>
        <a:tcBdr/>
        <a:fill>
          <a:solidFill>
            <a:srgbClr val="EBEAE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44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669099999999999E-2"/>
          <c:y val="0.13619800000000001"/>
          <c:w val="0.92433100000000001"/>
          <c:h val="0.687818999999999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Books and Book chapters</c:v>
                </c:pt>
              </c:strCache>
            </c:strRef>
          </c:tx>
          <c:spPr>
            <a:solidFill>
              <a:srgbClr val="FF0000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0" sourceLinked="0"/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Sheet1!$B$1:$H$1</c:f>
              <c:strCache>
                <c:ptCount val="7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  <c:pt idx="6">
                  <c:v>2024</c:v>
                </c:pt>
              </c:strCache>
            </c:strRef>
          </c:cat>
          <c:val>
            <c:numRef>
              <c:f>Sheet1!$B$2:$H$2</c:f>
              <c:numCache>
                <c:formatCode>General</c:formatCode>
                <c:ptCount val="7"/>
                <c:pt idx="0">
                  <c:v>8</c:v>
                </c:pt>
                <c:pt idx="1">
                  <c:v>8</c:v>
                </c:pt>
                <c:pt idx="2">
                  <c:v>4</c:v>
                </c:pt>
                <c:pt idx="3">
                  <c:v>13</c:v>
                </c:pt>
                <c:pt idx="4">
                  <c:v>12</c:v>
                </c:pt>
                <c:pt idx="5">
                  <c:v>48</c:v>
                </c:pt>
                <c:pt idx="6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A8-404E-AFD4-4F73FAFBEF89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Publications &amp; Articles</c:v>
                </c:pt>
              </c:strCache>
            </c:strRef>
          </c:tx>
          <c:spPr>
            <a:solidFill>
              <a:srgbClr val="133C6D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0" sourceLinked="0"/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Sheet1!$B$1:$H$1</c:f>
              <c:strCache>
                <c:ptCount val="7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  <c:pt idx="6">
                  <c:v>2024</c:v>
                </c:pt>
              </c:strCache>
            </c:strRef>
          </c:cat>
          <c:val>
            <c:numRef>
              <c:f>Sheet1!$B$3:$H$3</c:f>
              <c:numCache>
                <c:formatCode>General</c:formatCode>
                <c:ptCount val="7"/>
                <c:pt idx="0">
                  <c:v>94</c:v>
                </c:pt>
                <c:pt idx="1">
                  <c:v>135</c:v>
                </c:pt>
                <c:pt idx="2">
                  <c:v>153</c:v>
                </c:pt>
                <c:pt idx="3">
                  <c:v>193</c:v>
                </c:pt>
                <c:pt idx="4">
                  <c:v>182</c:v>
                </c:pt>
                <c:pt idx="5">
                  <c:v>191</c:v>
                </c:pt>
                <c:pt idx="6">
                  <c:v>180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2A8-404E-AFD4-4F73FAFBEF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D9D9D9"/>
            </a:solidFill>
            <a:prstDash val="solid"/>
            <a:round/>
          </a:ln>
        </c:spPr>
        <c:txPr>
          <a:bodyPr rot="0"/>
          <a:lstStyle/>
          <a:p>
            <a:pPr>
              <a:defRPr>
                <a:latin typeface="Helvetica" pitchFamily="2" charset="0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numFmt formatCode="0" sourceLinked="0"/>
        <c:majorTickMark val="none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/>
            </a:pPr>
            <a:endParaRPr lang="en-US"/>
          </a:p>
        </c:txPr>
        <c:crossAx val="2094734552"/>
        <c:crosses val="autoZero"/>
        <c:crossBetween val="between"/>
        <c:majorUnit val="40"/>
        <c:minorUnit val="20"/>
      </c:valAx>
      <c:spPr>
        <a:noFill/>
        <a:ln w="12700" cap="flat">
          <a:noFill/>
          <a:miter lim="400000"/>
        </a:ln>
        <a:effectLst/>
      </c:spPr>
    </c:plotArea>
    <c:legend>
      <c:legendPos val="b"/>
      <c:legendEntry>
        <c:idx val="0"/>
        <c:txPr>
          <a:bodyPr rot="0"/>
          <a:lstStyle/>
          <a:p>
            <a:pPr>
              <a:defRPr>
                <a:latin typeface="Helvetica" pitchFamily="2" charset="0"/>
              </a:defRPr>
            </a:pPr>
            <a:endParaRPr lang="en-US"/>
          </a:p>
        </c:txPr>
      </c:legendEntry>
      <c:legendEntry>
        <c:idx val="1"/>
        <c:txPr>
          <a:bodyPr rot="0"/>
          <a:lstStyle/>
          <a:p>
            <a:pPr>
              <a:defRPr>
                <a:latin typeface="Helvetica" pitchFamily="2" charset="0"/>
              </a:defRPr>
            </a:pPr>
            <a:endParaRPr lang="en-US"/>
          </a:p>
        </c:txPr>
      </c:legendEntry>
      <c:layout>
        <c:manualLayout>
          <c:xMode val="edge"/>
          <c:yMode val="edge"/>
          <c:x val="0.22108820108649932"/>
          <c:y val="0.89396359906846434"/>
          <c:w val="0.71179636665609336"/>
          <c:h val="0.10603590209046831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>
              <a:latin typeface="Helvetica" pitchFamily="2" charset="0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sz="9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2400" b="1" i="0" u="none" strike="noStrike">
                <a:solidFill>
                  <a:srgbClr val="002060"/>
                </a:solidFill>
                <a:latin typeface="Arial"/>
              </a:defRPr>
            </a:pPr>
            <a:r>
              <a:rPr lang="en-US" sz="2400" b="1" i="0" u="none" strike="noStrike" dirty="0">
                <a:solidFill>
                  <a:srgbClr val="002060"/>
                </a:solidFill>
                <a:latin typeface="Arial"/>
              </a:rPr>
              <a:t>PATENT STATUS</a:t>
            </a:r>
          </a:p>
        </c:rich>
      </c:tx>
      <c:layout>
        <c:manualLayout>
          <c:xMode val="edge"/>
          <c:yMode val="edge"/>
          <c:x val="0.3095044498697237"/>
          <c:y val="2.2569498983901325E-2"/>
          <c:w val="0.58646100000000001"/>
          <c:h val="0.219301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6.2103699999999998E-2"/>
          <c:y val="0.219301"/>
          <c:w val="0.93289599999999995"/>
          <c:h val="0.59521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Patents Published</c:v>
                </c:pt>
              </c:strCache>
            </c:strRef>
          </c:tx>
          <c:spPr>
            <a:solidFill>
              <a:srgbClr val="0070C0"/>
            </a:solidFill>
            <a:ln w="12700" cap="flat">
              <a:solidFill>
                <a:schemeClr val="tx1"/>
              </a:solidFill>
              <a:miter lim="400000"/>
            </a:ln>
            <a:effectLst/>
          </c:spPr>
          <c:invertIfNegative val="0"/>
          <c:dLbls>
            <c:numFmt formatCode="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1" i="0" u="none" strike="noStrike">
                    <a:solidFill>
                      <a:schemeClr val="tx1"/>
                    </a:solidFill>
                    <a:latin typeface="Arial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Sheet1!$B$1:$H$1</c:f>
              <c:strCache>
                <c:ptCount val="7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  <c:pt idx="6">
                  <c:v>2024</c:v>
                </c:pt>
              </c:strCache>
            </c:strRef>
          </c:cat>
          <c:val>
            <c:numRef>
              <c:f>Sheet1!$B$2:$H$2</c:f>
              <c:numCache>
                <c:formatCode>General</c:formatCode>
                <c:ptCount val="7"/>
                <c:pt idx="0">
                  <c:v>3</c:v>
                </c:pt>
                <c:pt idx="1">
                  <c:v>5</c:v>
                </c:pt>
                <c:pt idx="2">
                  <c:v>4</c:v>
                </c:pt>
                <c:pt idx="3">
                  <c:v>4</c:v>
                </c:pt>
                <c:pt idx="4">
                  <c:v>12</c:v>
                </c:pt>
                <c:pt idx="5">
                  <c:v>8</c:v>
                </c:pt>
                <c:pt idx="6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DD-4458-A11C-59CE04DD531B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Patents Granted</c:v>
                </c:pt>
              </c:strCache>
            </c:strRef>
          </c:tx>
          <c:spPr>
            <a:solidFill>
              <a:srgbClr val="FF0000"/>
            </a:solidFill>
            <a:ln w="12700" cap="flat">
              <a:noFill/>
              <a:miter lim="4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400" b="1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Sheet1!$B$1:$H$1</c:f>
              <c:strCache>
                <c:ptCount val="7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  <c:pt idx="6">
                  <c:v>2024</c:v>
                </c:pt>
              </c:strCache>
            </c:strRef>
          </c:cat>
          <c:val>
            <c:numRef>
              <c:f>Sheet1!$B$3:$H$3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2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DD-4458-A11C-59CE04DD53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D9D9D9"/>
            </a:solidFill>
            <a:prstDash val="solid"/>
            <a:round/>
          </a:ln>
        </c:spPr>
        <c:txPr>
          <a:bodyPr rot="0"/>
          <a:lstStyle/>
          <a:p>
            <a:pPr>
              <a:defRPr sz="1400" b="1" i="0" u="none" strike="noStrike">
                <a:solidFill>
                  <a:schemeClr val="tx1"/>
                </a:solidFill>
                <a:latin typeface="Arial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numFmt formatCode="0" sourceLinked="0"/>
        <c:majorTickMark val="none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900" b="0" i="0" u="none" strike="noStrike">
                <a:solidFill>
                  <a:srgbClr val="595959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crossBetween val="between"/>
        <c:majorUnit val="3"/>
        <c:minorUnit val="1.5"/>
      </c:valAx>
      <c:spPr>
        <a:noFill/>
        <a:ln w="12700" cap="flat">
          <a:noFill/>
          <a:miter lim="400000"/>
        </a:ln>
        <a:effectLst/>
      </c:spPr>
    </c:plotArea>
    <c:legend>
      <c:legendPos val="b"/>
      <c:legendEntry>
        <c:idx val="0"/>
        <c:txPr>
          <a:bodyPr rot="0"/>
          <a:lstStyle/>
          <a:p>
            <a:pPr>
              <a:defRPr sz="1000" b="1" i="0" u="none" strike="noStrike">
                <a:solidFill>
                  <a:schemeClr val="tx1"/>
                </a:solidFill>
                <a:latin typeface="Arial"/>
              </a:defRPr>
            </a:pPr>
            <a:endParaRPr lang="en-US"/>
          </a:p>
        </c:txPr>
      </c:legendEntry>
      <c:legendEntry>
        <c:idx val="1"/>
        <c:txPr>
          <a:bodyPr rot="0"/>
          <a:lstStyle/>
          <a:p>
            <a:pPr>
              <a:defRPr sz="1000" b="1" i="0" u="none" strike="noStrike">
                <a:solidFill>
                  <a:schemeClr val="tx1"/>
                </a:solidFill>
                <a:latin typeface="Arial"/>
              </a:defRPr>
            </a:pPr>
            <a:endParaRPr lang="en-US"/>
          </a:p>
        </c:txPr>
      </c:legendEntry>
      <c:layout>
        <c:manualLayout>
          <c:xMode val="edge"/>
          <c:yMode val="edge"/>
          <c:x val="0.17714976526139253"/>
          <c:y val="0.88308872037446373"/>
          <c:w val="0.56617886052059518"/>
          <c:h val="0.11303762369400608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000" b="0" i="0" u="none" strike="noStrike">
              <a:solidFill>
                <a:srgbClr val="595959"/>
              </a:solidFill>
              <a:latin typeface="Arial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3" name="Shape 4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7925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15946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2136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409575" y="-3572"/>
            <a:ext cx="3761184" cy="5147072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6301" y="1035052"/>
            <a:ext cx="6430967" cy="1962149"/>
          </a:xfrm>
        </p:spPr>
        <p:txBody>
          <a:bodyPr anchor="b">
            <a:normAutofit/>
          </a:bodyPr>
          <a:lstStyle>
            <a:lvl1pPr algn="r">
              <a:defRPr sz="10667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86533" y="2997200"/>
            <a:ext cx="5240734" cy="1041401"/>
          </a:xfrm>
        </p:spPr>
        <p:txBody>
          <a:bodyPr anchor="t">
            <a:normAutofit/>
          </a:bodyPr>
          <a:lstStyle>
            <a:lvl1pPr marL="0" indent="0" algn="r">
              <a:buNone/>
              <a:defRPr sz="3733">
                <a:solidFill>
                  <a:schemeClr val="tx1"/>
                </a:solidFill>
              </a:defRPr>
            </a:lvl1pPr>
            <a:lvl2pPr marL="8128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25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38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512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640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76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689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024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9309" y="4412457"/>
            <a:ext cx="3243033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265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3549649"/>
            <a:ext cx="7514033" cy="425054"/>
          </a:xfrm>
        </p:spPr>
        <p:txBody>
          <a:bodyPr anchor="b">
            <a:normAutofit/>
          </a:bodyPr>
          <a:lstStyle>
            <a:lvl1pPr algn="ctr">
              <a:defRPr sz="4267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509" y="699084"/>
            <a:ext cx="6169458" cy="237373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844"/>
            </a:lvl1pPr>
            <a:lvl2pPr marL="812810" indent="0">
              <a:buNone/>
              <a:defRPr sz="2844"/>
            </a:lvl2pPr>
            <a:lvl3pPr marL="1625620" indent="0">
              <a:buNone/>
              <a:defRPr sz="2844"/>
            </a:lvl3pPr>
            <a:lvl4pPr marL="2438430" indent="0">
              <a:buNone/>
              <a:defRPr sz="2844"/>
            </a:lvl4pPr>
            <a:lvl5pPr marL="3251241" indent="0">
              <a:buNone/>
              <a:defRPr sz="2844"/>
            </a:lvl5pPr>
            <a:lvl6pPr marL="4064051" indent="0">
              <a:buNone/>
              <a:defRPr sz="2844"/>
            </a:lvl6pPr>
            <a:lvl7pPr marL="4876861" indent="0">
              <a:buNone/>
              <a:defRPr sz="2844"/>
            </a:lvl7pPr>
            <a:lvl8pPr marL="5689671" indent="0">
              <a:buNone/>
              <a:defRPr sz="2844"/>
            </a:lvl8pPr>
            <a:lvl9pPr marL="6502481" indent="0">
              <a:buNone/>
              <a:defRPr sz="2844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234" y="3974702"/>
            <a:ext cx="7514033" cy="370284"/>
          </a:xfrm>
        </p:spPr>
        <p:txBody>
          <a:bodyPr>
            <a:normAutofit/>
          </a:bodyPr>
          <a:lstStyle>
            <a:lvl1pPr marL="0" indent="0" algn="ctr">
              <a:buNone/>
              <a:defRPr sz="2489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920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514350"/>
            <a:ext cx="7514033" cy="2286000"/>
          </a:xfrm>
        </p:spPr>
        <p:txBody>
          <a:bodyPr anchor="ctr">
            <a:normAutofit/>
          </a:bodyPr>
          <a:lstStyle>
            <a:lvl1pPr algn="ctr">
              <a:defRPr sz="5689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5" cy="1085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556">
                <a:solidFill>
                  <a:schemeClr val="tx1"/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157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</p:spPr>
        <p:txBody>
          <a:bodyPr vert="horz" lIns="162560" tIns="81280" rIns="162560" bIns="812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4222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</p:spPr>
        <p:txBody>
          <a:bodyPr vert="horz" lIns="162560" tIns="81280" rIns="162560" bIns="812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4222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159" y="514351"/>
            <a:ext cx="6742509" cy="2057399"/>
          </a:xfrm>
        </p:spPr>
        <p:txBody>
          <a:bodyPr anchor="ctr">
            <a:normAutofit/>
          </a:bodyPr>
          <a:lstStyle>
            <a:lvl1pPr algn="ctr">
              <a:defRPr sz="5689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827609" y="2571749"/>
            <a:ext cx="6399611" cy="28575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3200"/>
            </a:lvl1pPr>
            <a:lvl2pPr marL="812810" indent="0">
              <a:buFontTx/>
              <a:buNone/>
              <a:defRPr/>
            </a:lvl2pPr>
            <a:lvl3pPr marL="1625620" indent="0">
              <a:buFontTx/>
              <a:buNone/>
              <a:defRPr/>
            </a:lvl3pPr>
            <a:lvl4pPr marL="2438430" indent="0">
              <a:buFontTx/>
              <a:buNone/>
              <a:defRPr/>
            </a:lvl4pPr>
            <a:lvl5pPr marL="325124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3" cy="1085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556">
                <a:solidFill>
                  <a:schemeClr val="tx1"/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2275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2481436"/>
            <a:ext cx="7514032" cy="1101600"/>
          </a:xfrm>
        </p:spPr>
        <p:txBody>
          <a:bodyPr anchor="b">
            <a:normAutofit/>
          </a:bodyPr>
          <a:lstStyle>
            <a:lvl1pPr algn="r">
              <a:defRPr sz="5689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583036"/>
            <a:ext cx="7514033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3556">
                <a:solidFill>
                  <a:schemeClr val="tx1"/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7365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</p:spPr>
        <p:txBody>
          <a:bodyPr vert="horz" lIns="162560" tIns="81280" rIns="162560" bIns="812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4222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</p:spPr>
        <p:txBody>
          <a:bodyPr vert="horz" lIns="162560" tIns="81280" rIns="162560" bIns="812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4222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159" y="514351"/>
            <a:ext cx="6742509" cy="2057399"/>
          </a:xfrm>
        </p:spPr>
        <p:txBody>
          <a:bodyPr anchor="ctr">
            <a:normAutofit/>
          </a:bodyPr>
          <a:lstStyle>
            <a:lvl1pPr algn="ctr">
              <a:defRPr sz="5689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235" y="2914650"/>
            <a:ext cx="7514033" cy="66675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4267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581400"/>
            <a:ext cx="7514033" cy="762000"/>
          </a:xfrm>
        </p:spPr>
        <p:txBody>
          <a:bodyPr anchor="t">
            <a:normAutofit/>
          </a:bodyPr>
          <a:lstStyle>
            <a:lvl1pPr marL="0" indent="0" algn="r">
              <a:buNone/>
              <a:defRPr sz="3200">
                <a:solidFill>
                  <a:schemeClr val="tx1"/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1334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514350"/>
            <a:ext cx="7514034" cy="204549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234" y="2628900"/>
            <a:ext cx="7514035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4978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5" cy="1085850"/>
          </a:xfrm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330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853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9492" y="514350"/>
            <a:ext cx="1327777" cy="382905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234" y="514350"/>
            <a:ext cx="6014807" cy="382905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1951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996629" y="2003887"/>
            <a:ext cx="4523701" cy="115980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3352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1511581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91CFA2-020F-5F30-7ECB-0DDB14B54C1D}"/>
              </a:ext>
            </a:extLst>
          </p:cNvPr>
          <p:cNvSpPr/>
          <p:nvPr userDrawn="1"/>
        </p:nvSpPr>
        <p:spPr>
          <a:xfrm>
            <a:off x="0" y="1"/>
            <a:ext cx="9144000" cy="8273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sz="1200">
                <a:latin typeface="Helvetica" pitchFamily="2" charset="0"/>
              </a:defRPr>
            </a:lvl1pPr>
          </a:lstStyle>
          <a:p>
            <a:fld id="{86CB4B4D-7CA3-9044-876B-883B54F8677D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12" name="Image" descr="Image"/>
          <p:cNvPicPr>
            <a:picLocks noChangeAspect="1"/>
          </p:cNvPicPr>
          <p:nvPr userDrawn="1"/>
        </p:nvPicPr>
        <p:blipFill>
          <a:blip r:embed="rId2"/>
          <a:srcRect b="11558"/>
          <a:stretch/>
        </p:blipFill>
        <p:spPr>
          <a:xfrm>
            <a:off x="337190" y="97686"/>
            <a:ext cx="784954" cy="646935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707B47-610A-B1D6-1CAC-20D0AAA5BD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379" y="240768"/>
            <a:ext cx="613431" cy="50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3683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buClr>
                <a:schemeClr val="accent1">
                  <a:lumMod val="75000"/>
                </a:schemeClr>
              </a:buClr>
              <a:defRPr/>
            </a:lvl1pPr>
            <a:lvl2pPr>
              <a:buClr>
                <a:schemeClr val="accent1">
                  <a:lumMod val="75000"/>
                </a:schemeClr>
              </a:buClr>
              <a:defRPr/>
            </a:lvl2pPr>
            <a:lvl3pPr>
              <a:buClr>
                <a:schemeClr val="accent1">
                  <a:lumMod val="75000"/>
                </a:schemeClr>
              </a:buClr>
              <a:defRPr/>
            </a:lvl3pPr>
            <a:lvl4pPr>
              <a:buClr>
                <a:schemeClr val="accent1">
                  <a:lumMod val="75000"/>
                </a:schemeClr>
              </a:buClr>
              <a:defRPr/>
            </a:lvl4pPr>
            <a:lvl5pPr>
              <a:buClr>
                <a:schemeClr val="accent1">
                  <a:lumMod val="75000"/>
                </a:schemeClr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13893" y="4400349"/>
            <a:ext cx="413375" cy="273844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8459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93B68A9-5A6C-4324-9ACE-506B5FAA3A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34818"/>
            <a:ext cx="2245444" cy="4403271"/>
          </a:xfrm>
          <a:custGeom>
            <a:avLst/>
            <a:gdLst>
              <a:gd name="connsiteX0" fmla="*/ 0 w 2993925"/>
              <a:gd name="connsiteY0" fmla="*/ 0 h 5871028"/>
              <a:gd name="connsiteX1" fmla="*/ 2993925 w 2993925"/>
              <a:gd name="connsiteY1" fmla="*/ 0 h 5871028"/>
              <a:gd name="connsiteX2" fmla="*/ 2993925 w 2993925"/>
              <a:gd name="connsiteY2" fmla="*/ 5871028 h 5871028"/>
              <a:gd name="connsiteX3" fmla="*/ 0 w 2993925"/>
              <a:gd name="connsiteY3" fmla="*/ 5871028 h 5871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925" h="5871028">
                <a:moveTo>
                  <a:pt x="0" y="0"/>
                </a:moveTo>
                <a:lnTo>
                  <a:pt x="2993925" y="0"/>
                </a:lnTo>
                <a:lnTo>
                  <a:pt x="2993925" y="5871028"/>
                </a:lnTo>
                <a:lnTo>
                  <a:pt x="0" y="587102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858C0EE-B04D-4BDD-ACF4-1106EB0D656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84510" y="740229"/>
            <a:ext cx="2019300" cy="4403272"/>
          </a:xfrm>
          <a:custGeom>
            <a:avLst/>
            <a:gdLst>
              <a:gd name="connsiteX0" fmla="*/ 0 w 2692400"/>
              <a:gd name="connsiteY0" fmla="*/ 0 h 5871029"/>
              <a:gd name="connsiteX1" fmla="*/ 2692400 w 2692400"/>
              <a:gd name="connsiteY1" fmla="*/ 0 h 5871029"/>
              <a:gd name="connsiteX2" fmla="*/ 2692400 w 2692400"/>
              <a:gd name="connsiteY2" fmla="*/ 5871029 h 5871029"/>
              <a:gd name="connsiteX3" fmla="*/ 0 w 2692400"/>
              <a:gd name="connsiteY3" fmla="*/ 5871029 h 587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400" h="5871029">
                <a:moveTo>
                  <a:pt x="0" y="0"/>
                </a:moveTo>
                <a:lnTo>
                  <a:pt x="2692400" y="0"/>
                </a:lnTo>
                <a:lnTo>
                  <a:pt x="2692400" y="5871029"/>
                </a:lnTo>
                <a:lnTo>
                  <a:pt x="0" y="587102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6B35F6-BD18-8D20-1CA9-F0330DD3B0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9381" y="93306"/>
            <a:ext cx="502572" cy="416767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5F228AD-92F8-F744-9CED-BCC23A306F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BE06C-3B10-4D2F-9EBD-1EBCD73A7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222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BE1FFEA-390A-8029-A0C0-2D96985DD922}"/>
              </a:ext>
            </a:extLst>
          </p:cNvPr>
          <p:cNvSpPr/>
          <p:nvPr userDrawn="1"/>
        </p:nvSpPr>
        <p:spPr>
          <a:xfrm>
            <a:off x="3439886" y="1709056"/>
            <a:ext cx="2264229" cy="10590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E532AA-B937-F237-5D0A-021B0640D5CB}"/>
              </a:ext>
            </a:extLst>
          </p:cNvPr>
          <p:cNvSpPr/>
          <p:nvPr userDrawn="1"/>
        </p:nvSpPr>
        <p:spPr>
          <a:xfrm>
            <a:off x="5934411" y="1709056"/>
            <a:ext cx="2264229" cy="1059025"/>
          </a:xfrm>
          <a:prstGeom prst="rect">
            <a:avLst/>
          </a:prstGeom>
          <a:solidFill>
            <a:srgbClr val="015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69FD66-E6F5-4A18-BF70-4BE41D537F22}"/>
              </a:ext>
            </a:extLst>
          </p:cNvPr>
          <p:cNvSpPr/>
          <p:nvPr userDrawn="1"/>
        </p:nvSpPr>
        <p:spPr>
          <a:xfrm>
            <a:off x="945359" y="1709056"/>
            <a:ext cx="2264229" cy="1059025"/>
          </a:xfrm>
          <a:prstGeom prst="rect">
            <a:avLst/>
          </a:prstGeom>
          <a:solidFill>
            <a:srgbClr val="015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BD0E2D-4294-CA7C-B891-256BFBA4F654}"/>
              </a:ext>
            </a:extLst>
          </p:cNvPr>
          <p:cNvSpPr/>
          <p:nvPr userDrawn="1"/>
        </p:nvSpPr>
        <p:spPr>
          <a:xfrm>
            <a:off x="3439886" y="3229945"/>
            <a:ext cx="2264229" cy="1059025"/>
          </a:xfrm>
          <a:prstGeom prst="rect">
            <a:avLst/>
          </a:prstGeom>
          <a:solidFill>
            <a:srgbClr val="015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F0D15C-D304-A97E-EE16-913FA05DB2DC}"/>
              </a:ext>
            </a:extLst>
          </p:cNvPr>
          <p:cNvSpPr/>
          <p:nvPr userDrawn="1"/>
        </p:nvSpPr>
        <p:spPr>
          <a:xfrm>
            <a:off x="5934411" y="3229945"/>
            <a:ext cx="2264229" cy="1059025"/>
          </a:xfrm>
          <a:prstGeom prst="rect">
            <a:avLst/>
          </a:prstGeom>
          <a:solidFill>
            <a:srgbClr val="E6A5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41B661-17CF-4A50-18E8-22DE402036DA}"/>
              </a:ext>
            </a:extLst>
          </p:cNvPr>
          <p:cNvSpPr/>
          <p:nvPr userDrawn="1"/>
        </p:nvSpPr>
        <p:spPr>
          <a:xfrm>
            <a:off x="945359" y="3229945"/>
            <a:ext cx="2264229" cy="1059025"/>
          </a:xfrm>
          <a:prstGeom prst="rect">
            <a:avLst/>
          </a:prstGeom>
          <a:solidFill>
            <a:srgbClr val="E6A5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4AA2D6F-27D5-D695-3508-8F3554FF66AF}"/>
              </a:ext>
            </a:extLst>
          </p:cNvPr>
          <p:cNvSpPr/>
          <p:nvPr userDrawn="1"/>
        </p:nvSpPr>
        <p:spPr>
          <a:xfrm>
            <a:off x="1710469" y="1342052"/>
            <a:ext cx="734008" cy="73400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EFBFB2A-4F80-C626-F049-291F32C6A07C}"/>
              </a:ext>
            </a:extLst>
          </p:cNvPr>
          <p:cNvSpPr/>
          <p:nvPr userDrawn="1"/>
        </p:nvSpPr>
        <p:spPr>
          <a:xfrm>
            <a:off x="1710469" y="2862941"/>
            <a:ext cx="734008" cy="73400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5026962-41E8-8F42-C864-6435106E0D12}"/>
              </a:ext>
            </a:extLst>
          </p:cNvPr>
          <p:cNvSpPr/>
          <p:nvPr userDrawn="1"/>
        </p:nvSpPr>
        <p:spPr>
          <a:xfrm>
            <a:off x="4204996" y="1342052"/>
            <a:ext cx="734008" cy="73400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F01BF17-4524-5030-DF41-9B3D88C32BDB}"/>
              </a:ext>
            </a:extLst>
          </p:cNvPr>
          <p:cNvSpPr/>
          <p:nvPr userDrawn="1"/>
        </p:nvSpPr>
        <p:spPr>
          <a:xfrm>
            <a:off x="4204996" y="2862941"/>
            <a:ext cx="734008" cy="73400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C0371E1-3FB9-1BA0-69DD-9823E3E6802D}"/>
              </a:ext>
            </a:extLst>
          </p:cNvPr>
          <p:cNvSpPr/>
          <p:nvPr userDrawn="1"/>
        </p:nvSpPr>
        <p:spPr>
          <a:xfrm>
            <a:off x="6730626" y="1342052"/>
            <a:ext cx="734008" cy="73400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72C056F-4966-8C25-DEF8-85DEC2599009}"/>
              </a:ext>
            </a:extLst>
          </p:cNvPr>
          <p:cNvSpPr/>
          <p:nvPr userDrawn="1"/>
        </p:nvSpPr>
        <p:spPr>
          <a:xfrm>
            <a:off x="6730626" y="2862941"/>
            <a:ext cx="734008" cy="73400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4673EB-23CD-4616-7A77-344DBD2CC118}"/>
              </a:ext>
            </a:extLst>
          </p:cNvPr>
          <p:cNvSpPr/>
          <p:nvPr userDrawn="1"/>
        </p:nvSpPr>
        <p:spPr>
          <a:xfrm>
            <a:off x="0" y="1"/>
            <a:ext cx="9144000" cy="8273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FFEA5BAC-953E-563A-4511-7AD77DE2F4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11558"/>
          <a:stretch/>
        </p:blipFill>
        <p:spPr>
          <a:xfrm>
            <a:off x="337190" y="97686"/>
            <a:ext cx="784954" cy="6469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F41E1-52C0-FA8D-9EB1-B34B550A3FC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379" y="240768"/>
            <a:ext cx="613431" cy="50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965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31" name="Google Shape;31;p5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17351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381249" y="537657"/>
            <a:ext cx="6186613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381250" y="1309317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5012916" y="1309317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0" y="746714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817475" y="543756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6"/>
          <p:cNvCxnSpPr>
            <a:cxnSpLocks/>
          </p:cNvCxnSpPr>
          <p:nvPr/>
        </p:nvCxnSpPr>
        <p:spPr>
          <a:xfrm>
            <a:off x="7567863" y="746714"/>
            <a:ext cx="1576187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3277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9210" y="2000249"/>
            <a:ext cx="6698060" cy="1582787"/>
          </a:xfrm>
        </p:spPr>
        <p:txBody>
          <a:bodyPr anchor="b"/>
          <a:lstStyle>
            <a:lvl1pPr algn="r">
              <a:defRPr sz="7111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9209" y="3583036"/>
            <a:ext cx="6698061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3556">
                <a:solidFill>
                  <a:schemeClr val="tx1"/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413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3235" y="2000250"/>
            <a:ext cx="3671291" cy="2343151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3200"/>
            </a:lvl1pPr>
            <a:lvl2pPr>
              <a:buClr>
                <a:schemeClr val="accent1">
                  <a:lumMod val="75000"/>
                </a:schemeClr>
              </a:buClr>
              <a:defRPr sz="2844"/>
            </a:lvl2pPr>
            <a:lvl3pPr>
              <a:buClr>
                <a:schemeClr val="accent1">
                  <a:lumMod val="75000"/>
                </a:schemeClr>
              </a:buClr>
              <a:defRPr sz="2489"/>
            </a:lvl3pPr>
            <a:lvl4pPr>
              <a:buClr>
                <a:schemeClr val="accent1">
                  <a:lumMod val="75000"/>
                </a:schemeClr>
              </a:buClr>
              <a:defRPr sz="2133"/>
            </a:lvl4pPr>
            <a:lvl5pPr>
              <a:buClr>
                <a:schemeClr val="accent1">
                  <a:lumMod val="75000"/>
                </a:schemeClr>
              </a:buCl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5975" y="2000250"/>
            <a:ext cx="3671292" cy="2343150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3200"/>
            </a:lvl1pPr>
            <a:lvl2pPr>
              <a:buClr>
                <a:schemeClr val="accent1">
                  <a:lumMod val="75000"/>
                </a:schemeClr>
              </a:buClr>
              <a:defRPr sz="2844"/>
            </a:lvl2pPr>
            <a:lvl3pPr>
              <a:buClr>
                <a:schemeClr val="accent1">
                  <a:lumMod val="75000"/>
                </a:schemeClr>
              </a:buClr>
              <a:defRPr sz="2489"/>
            </a:lvl3pPr>
            <a:lvl4pPr>
              <a:buClr>
                <a:schemeClr val="accent1">
                  <a:lumMod val="75000"/>
                </a:schemeClr>
              </a:buClr>
              <a:defRPr sz="2133"/>
            </a:lvl4pPr>
            <a:lvl5pPr>
              <a:buClr>
                <a:schemeClr val="accent1">
                  <a:lumMod val="75000"/>
                </a:schemeClr>
              </a:buCl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557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134" y="1993900"/>
            <a:ext cx="3455391" cy="432197"/>
          </a:xfrm>
        </p:spPr>
        <p:txBody>
          <a:bodyPr anchor="b">
            <a:noAutofit/>
          </a:bodyPr>
          <a:lstStyle>
            <a:lvl1pPr marL="0" indent="0">
              <a:buNone/>
              <a:defRPr sz="4978" b="0">
                <a:solidFill>
                  <a:schemeClr val="accent1">
                    <a:lumMod val="75000"/>
                  </a:schemeClr>
                </a:solidFill>
              </a:defRPr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233" y="2501503"/>
            <a:ext cx="3671292" cy="1841897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3200"/>
            </a:lvl1pPr>
            <a:lvl2pPr>
              <a:buClr>
                <a:schemeClr val="accent1">
                  <a:lumMod val="75000"/>
                </a:schemeClr>
              </a:buClr>
              <a:defRPr sz="2844"/>
            </a:lvl2pPr>
            <a:lvl3pPr>
              <a:buClr>
                <a:schemeClr val="accent1">
                  <a:lumMod val="75000"/>
                </a:schemeClr>
              </a:buClr>
              <a:defRPr sz="2489"/>
            </a:lvl3pPr>
            <a:lvl4pPr>
              <a:buClr>
                <a:schemeClr val="accent1">
                  <a:lumMod val="75000"/>
                </a:schemeClr>
              </a:buClr>
              <a:defRPr sz="2133"/>
            </a:lvl4pPr>
            <a:lvl5pPr>
              <a:buClr>
                <a:schemeClr val="accent1">
                  <a:lumMod val="75000"/>
                </a:schemeClr>
              </a:buCl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0366" y="2000250"/>
            <a:ext cx="3466903" cy="432197"/>
          </a:xfrm>
        </p:spPr>
        <p:txBody>
          <a:bodyPr anchor="b">
            <a:noAutofit/>
          </a:bodyPr>
          <a:lstStyle>
            <a:lvl1pPr marL="0" indent="0">
              <a:buNone/>
              <a:defRPr sz="4978" b="0">
                <a:solidFill>
                  <a:schemeClr val="accent1">
                    <a:lumMod val="75000"/>
                  </a:schemeClr>
                </a:solidFill>
              </a:defRPr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5975" y="2501503"/>
            <a:ext cx="3671292" cy="1841897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3200"/>
            </a:lvl1pPr>
            <a:lvl2pPr>
              <a:buClr>
                <a:schemeClr val="accent1">
                  <a:lumMod val="75000"/>
                </a:schemeClr>
              </a:buClr>
              <a:defRPr sz="2844"/>
            </a:lvl2pPr>
            <a:lvl3pPr>
              <a:buClr>
                <a:schemeClr val="accent1">
                  <a:lumMod val="75000"/>
                </a:schemeClr>
              </a:buClr>
              <a:defRPr sz="2489"/>
            </a:lvl3pPr>
            <a:lvl4pPr>
              <a:buClr>
                <a:schemeClr val="accent1">
                  <a:lumMod val="75000"/>
                </a:schemeClr>
              </a:buClr>
              <a:defRPr sz="2133"/>
            </a:lvl4pPr>
            <a:lvl5pPr>
              <a:buClr>
                <a:schemeClr val="accent1">
                  <a:lumMod val="75000"/>
                </a:schemeClr>
              </a:buCl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427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78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495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1200150"/>
            <a:ext cx="2661841" cy="1028700"/>
          </a:xfrm>
        </p:spPr>
        <p:txBody>
          <a:bodyPr anchor="b">
            <a:normAutofit/>
          </a:bodyPr>
          <a:lstStyle>
            <a:lvl1pPr algn="ctr">
              <a:defRPr sz="4267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6525" y="514350"/>
            <a:ext cx="4680743" cy="3829051"/>
          </a:xfrm>
        </p:spPr>
        <p:txBody>
          <a:bodyPr anchor="ctr">
            <a:normAutofit/>
          </a:bodyPr>
          <a:lstStyle>
            <a:lvl1pPr>
              <a:defRPr sz="3556"/>
            </a:lvl1pPr>
            <a:lvl2pPr>
              <a:defRPr sz="3200"/>
            </a:lvl2pPr>
            <a:lvl3pPr>
              <a:defRPr sz="2844"/>
            </a:lvl3pPr>
            <a:lvl4pPr>
              <a:defRPr sz="2489"/>
            </a:lvl4pPr>
            <a:lvl5pPr>
              <a:defRPr sz="2489"/>
            </a:lvl5pPr>
            <a:lvl6pPr>
              <a:defRPr sz="2489"/>
            </a:lvl6pPr>
            <a:lvl7pPr>
              <a:defRPr sz="2489"/>
            </a:lvl7pPr>
            <a:lvl8pPr>
              <a:defRPr sz="2489"/>
            </a:lvl8pPr>
            <a:lvl9pPr>
              <a:defRPr sz="248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234" y="2228850"/>
            <a:ext cx="2661841" cy="1371600"/>
          </a:xfrm>
        </p:spPr>
        <p:txBody>
          <a:bodyPr>
            <a:normAutofit/>
          </a:bodyPr>
          <a:lstStyle>
            <a:lvl1pPr marL="0" indent="0" algn="ctr">
              <a:buNone/>
              <a:defRPr sz="2844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86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043" y="1314449"/>
            <a:ext cx="4069619" cy="1028700"/>
          </a:xfrm>
        </p:spPr>
        <p:txBody>
          <a:bodyPr anchor="b">
            <a:normAutofit/>
          </a:bodyPr>
          <a:lstStyle>
            <a:lvl1pPr algn="ctr">
              <a:defRPr sz="4978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6011" y="685800"/>
            <a:ext cx="2460731" cy="3429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844"/>
            </a:lvl1pPr>
            <a:lvl2pPr marL="812810" indent="0">
              <a:buNone/>
              <a:defRPr sz="2844"/>
            </a:lvl2pPr>
            <a:lvl3pPr marL="1625620" indent="0">
              <a:buNone/>
              <a:defRPr sz="2844"/>
            </a:lvl3pPr>
            <a:lvl4pPr marL="2438430" indent="0">
              <a:buNone/>
              <a:defRPr sz="2844"/>
            </a:lvl4pPr>
            <a:lvl5pPr marL="3251241" indent="0">
              <a:buNone/>
              <a:defRPr sz="2844"/>
            </a:lvl5pPr>
            <a:lvl6pPr marL="4064051" indent="0">
              <a:buNone/>
              <a:defRPr sz="2844"/>
            </a:lvl6pPr>
            <a:lvl7pPr marL="4876861" indent="0">
              <a:buNone/>
              <a:defRPr sz="2844"/>
            </a:lvl7pPr>
            <a:lvl8pPr marL="5689671" indent="0">
              <a:buNone/>
              <a:defRPr sz="2844"/>
            </a:lvl8pPr>
            <a:lvl9pPr marL="6502481" indent="0">
              <a:buNone/>
              <a:defRPr sz="2844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043" y="2343149"/>
            <a:ext cx="4069619" cy="1371600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71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3" y="2000250"/>
            <a:ext cx="7514035" cy="234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78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78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78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870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ri@iiitb.ac.in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.jpeg"/><Relationship Id="rId5" Type="http://schemas.openxmlformats.org/officeDocument/2006/relationships/image" Target="../media/image19.e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523572-539A-066A-4380-3D230ECCF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223385"/>
          </a:xfrm>
          <a:prstGeom prst="rect">
            <a:avLst/>
          </a:prstGeom>
        </p:spPr>
      </p:pic>
      <p:sp>
        <p:nvSpPr>
          <p:cNvPr id="427" name="Srinath Srinivasa…"/>
          <p:cNvSpPr txBox="1"/>
          <p:nvPr/>
        </p:nvSpPr>
        <p:spPr>
          <a:xfrm>
            <a:off x="2831910" y="4008783"/>
            <a:ext cx="216416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2400"/>
            </a:pPr>
            <a:endParaRPr u="sng" dirty="0">
              <a:solidFill>
                <a:srgbClr val="002060"/>
              </a:solidFill>
              <a:uFill>
                <a:solidFill>
                  <a:srgbClr val="000000"/>
                </a:solidFill>
              </a:uFill>
              <a:latin typeface="Helvetica" pitchFamily="2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EB47EAC-BFDF-55C3-A507-9A99FBBD3B01}"/>
              </a:ext>
            </a:extLst>
          </p:cNvPr>
          <p:cNvGrpSpPr/>
          <p:nvPr/>
        </p:nvGrpSpPr>
        <p:grpSpPr>
          <a:xfrm>
            <a:off x="2695369" y="1851519"/>
            <a:ext cx="3448462" cy="1389585"/>
            <a:chOff x="2695369" y="1418429"/>
            <a:chExt cx="3448462" cy="1389585"/>
          </a:xfrm>
        </p:grpSpPr>
        <p:sp>
          <p:nvSpPr>
            <p:cNvPr id="426" name="TextBox 2"/>
            <p:cNvSpPr txBox="1"/>
            <p:nvPr/>
          </p:nvSpPr>
          <p:spPr>
            <a:xfrm>
              <a:off x="2695369" y="1510717"/>
              <a:ext cx="3448462" cy="110799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20" rIns="45719" bIns="45720" anchor="t">
              <a:spAutoFit/>
            </a:bodyPr>
            <a:lstStyle/>
            <a:p>
              <a:pPr algn="ctr">
                <a:defRPr sz="3200" b="1">
                  <a:solidFill>
                    <a:srgbClr val="002060"/>
                  </a:solidFill>
                </a:defRPr>
              </a:pPr>
              <a:r>
                <a:rPr sz="6600" dirty="0">
                  <a:solidFill>
                    <a:schemeClr val="bg1"/>
                  </a:solidFill>
                  <a:latin typeface="Syne ExtraBold" pitchFamily="2" charset="0"/>
                </a:rPr>
                <a:t>RISE</a:t>
              </a:r>
              <a:r>
                <a:rPr sz="5400" dirty="0">
                  <a:solidFill>
                    <a:schemeClr val="bg1"/>
                  </a:solidFill>
                  <a:latin typeface="Syne ExtraBold" pitchFamily="2" charset="0"/>
                </a:rPr>
                <a:t> </a:t>
              </a:r>
              <a:r>
                <a:rPr lang="en-US" sz="3200" dirty="0">
                  <a:solidFill>
                    <a:schemeClr val="bg1"/>
                  </a:solidFill>
                  <a:latin typeface="Syne ExtraBold" pitchFamily="2" charset="0"/>
                </a:rPr>
                <a:t>  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01930A-BAFE-8435-16EF-18CE968F74B3}"/>
                </a:ext>
              </a:extLst>
            </p:cNvPr>
            <p:cNvSpPr txBox="1"/>
            <p:nvPr/>
          </p:nvSpPr>
          <p:spPr>
            <a:xfrm>
              <a:off x="4407754" y="2392846"/>
              <a:ext cx="1444487" cy="3071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  <a:latin typeface="Syne" pitchFamily="2" charset="0"/>
                </a:rPr>
                <a:t>Open House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99B79F2-1669-D1E1-49A3-08FB905A1D5E}"/>
                </a:ext>
              </a:extLst>
            </p:cNvPr>
            <p:cNvSpPr txBox="1"/>
            <p:nvPr/>
          </p:nvSpPr>
          <p:spPr>
            <a:xfrm>
              <a:off x="2890380" y="2284794"/>
              <a:ext cx="188180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Syne ExtraBold" pitchFamily="2" charset="0"/>
                </a:rPr>
                <a:t>2025</a:t>
              </a:r>
              <a:endParaRPr lang="en-IN" sz="28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27FAA6-70B7-2336-3D48-4B11B2B10093}"/>
                </a:ext>
              </a:extLst>
            </p:cNvPr>
            <p:cNvSpPr txBox="1"/>
            <p:nvPr/>
          </p:nvSpPr>
          <p:spPr>
            <a:xfrm>
              <a:off x="2831910" y="1418429"/>
              <a:ext cx="31799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sz="3200" b="1">
                  <a:solidFill>
                    <a:srgbClr val="002060"/>
                  </a:solidFill>
                </a:defRPr>
              </a:pPr>
              <a:r>
                <a:rPr lang="en-US" sz="1400" dirty="0">
                  <a:solidFill>
                    <a:schemeClr val="bg1"/>
                  </a:solidFill>
                  <a:latin typeface="Syne" pitchFamily="2" charset="0"/>
                </a:rPr>
                <a:t>WELCOME TO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9E54B2C0-6376-577B-9F2F-88428EC08497}"/>
              </a:ext>
            </a:extLst>
          </p:cNvPr>
          <p:cNvSpPr/>
          <p:nvPr/>
        </p:nvSpPr>
        <p:spPr>
          <a:xfrm>
            <a:off x="152400" y="145774"/>
            <a:ext cx="8799443" cy="48039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4C31A91-553B-33C1-80CA-E4A9A3C7EA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844" y="618159"/>
            <a:ext cx="2895145" cy="8150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A620370-F5BE-3AB4-5F01-3330B80A8C8F}"/>
              </a:ext>
            </a:extLst>
          </p:cNvPr>
          <p:cNvSpPr txBox="1"/>
          <p:nvPr/>
        </p:nvSpPr>
        <p:spPr>
          <a:xfrm>
            <a:off x="2186609" y="3931418"/>
            <a:ext cx="46250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400"/>
            </a:pPr>
            <a:r>
              <a:rPr lang="pt-BR" sz="1600" b="1" dirty="0">
                <a:latin typeface="Helvetica" pitchFamily="2" charset="0"/>
              </a:rPr>
              <a:t>Prof.Srinath Srinivasa</a:t>
            </a:r>
          </a:p>
          <a:p>
            <a:pPr algn="ctr">
              <a:defRPr sz="2400"/>
            </a:pPr>
            <a:r>
              <a:rPr lang="pt-BR" sz="1600" dirty="0">
                <a:latin typeface="Helvetica" pitchFamily="2" charset="0"/>
              </a:rPr>
              <a:t>Dean (R&amp;D), IIIT-Bangalore</a:t>
            </a:r>
          </a:p>
          <a:p>
            <a:pPr algn="ctr">
              <a:defRPr sz="2400"/>
            </a:pPr>
            <a:r>
              <a:rPr lang="pt-BR" sz="1600" u="sng" dirty="0">
                <a:solidFill>
                  <a:srgbClr val="002060"/>
                </a:solidFill>
                <a:uFill>
                  <a:solidFill>
                    <a:srgbClr val="000000"/>
                  </a:solidFill>
                </a:uFill>
                <a:latin typeface="Helvetica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sri@iiitb.ac.in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CC8739-43E3-A361-A984-F893D0D9D169}"/>
              </a:ext>
            </a:extLst>
          </p:cNvPr>
          <p:cNvSpPr txBox="1"/>
          <p:nvPr/>
        </p:nvSpPr>
        <p:spPr>
          <a:xfrm>
            <a:off x="887896" y="3233319"/>
            <a:ext cx="73947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rtl="0" fontAlgn="auto" latinLnBrk="0" hangingPunct="1">
              <a:spcBef>
                <a:spcPts val="480"/>
              </a:spcBef>
              <a:spcAft>
                <a:spcPts val="600"/>
              </a:spcAft>
            </a:pPr>
            <a:r>
              <a:rPr lang="en-US" b="1" i="0" kern="1200" spc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" pitchFamily="2" charset="0"/>
              </a:rPr>
              <a:t>Research, </a:t>
            </a:r>
            <a:r>
              <a:rPr lang="en-IN" sz="1100" dirty="0">
                <a:latin typeface="Helvetica" pitchFamily="2" charset="0"/>
              </a:rPr>
              <a:t> </a:t>
            </a:r>
            <a:r>
              <a:rPr lang="en-US" b="1" i="0" kern="1200" spc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" pitchFamily="2" charset="0"/>
              </a:rPr>
              <a:t>Innovation, </a:t>
            </a:r>
            <a:r>
              <a:rPr lang="en-IN" sz="1100" dirty="0">
                <a:latin typeface="Helvetica" pitchFamily="2" charset="0"/>
              </a:rPr>
              <a:t> </a:t>
            </a:r>
            <a:r>
              <a:rPr lang="en-US" b="1" i="0" kern="1200" spc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" pitchFamily="2" charset="0"/>
              </a:rPr>
              <a:t>Society and</a:t>
            </a:r>
            <a:r>
              <a:rPr lang="en-IN" sz="1100" dirty="0">
                <a:latin typeface="Helvetica" pitchFamily="2" charset="0"/>
              </a:rPr>
              <a:t> </a:t>
            </a:r>
            <a:r>
              <a:rPr lang="en-US" b="1" i="0" kern="1200" spc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" pitchFamily="2" charset="0"/>
              </a:rPr>
              <a:t>Entrepreneurship</a:t>
            </a:r>
            <a:endParaRPr lang="en-IN" sz="1100" b="1" dirty="0">
              <a:solidFill>
                <a:schemeClr val="bg1"/>
              </a:solidFill>
              <a:latin typeface="Helvetica" pitchFamily="2" charset="0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478756" y="261158"/>
            <a:ext cx="6186488" cy="434975"/>
          </a:xfrm>
        </p:spPr>
        <p:txBody>
          <a:bodyPr>
            <a:noAutofit/>
          </a:bodyPr>
          <a:lstStyle/>
          <a:p>
            <a:r>
              <a:rPr lang="en-IN" sz="1600" b="1" baseline="0" dirty="0">
                <a:latin typeface="Syne" pitchFamily="2" charset="0"/>
              </a:rPr>
              <a:t> </a:t>
            </a:r>
            <a:r>
              <a:rPr lang="en-IN" sz="3200" b="1" dirty="0">
                <a:latin typeface="Syne" pitchFamily="2" charset="0"/>
                <a:ea typeface="Arimo" panose="020B0604020202090204" pitchFamily="34" charset="0"/>
                <a:cs typeface="Poppins Light" panose="00000400000000000000" pitchFamily="2" charset="0"/>
              </a:rPr>
              <a:t>Faculty awards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254714" y="2000304"/>
            <a:ext cx="2927350" cy="1028700"/>
          </a:xfrm>
        </p:spPr>
        <p:txBody>
          <a:bodyPr/>
          <a:lstStyle/>
          <a:p>
            <a:pPr marL="85725" indent="0" algn="ctr">
              <a:lnSpc>
                <a:spcPct val="100000"/>
              </a:lnSpc>
              <a:buNone/>
            </a:pPr>
            <a:r>
              <a:rPr lang="en-IN" sz="1600" b="1" dirty="0">
                <a:solidFill>
                  <a:srgbClr val="002060"/>
                </a:solidFill>
                <a:latin typeface="Helvetica" pitchFamily="2" charset="0"/>
              </a:rPr>
              <a:t>Prof. </a:t>
            </a:r>
            <a:r>
              <a:rPr lang="en-IN" sz="1600" b="1" dirty="0" err="1">
                <a:solidFill>
                  <a:srgbClr val="002060"/>
                </a:solidFill>
                <a:latin typeface="Helvetica" pitchFamily="2" charset="0"/>
              </a:rPr>
              <a:t>Madhav</a:t>
            </a:r>
            <a:r>
              <a:rPr lang="en-IN" sz="1600" b="1" dirty="0">
                <a:solidFill>
                  <a:srgbClr val="002060"/>
                </a:solidFill>
                <a:latin typeface="Helvetica" pitchFamily="2" charset="0"/>
              </a:rPr>
              <a:t> Rao</a:t>
            </a:r>
          </a:p>
          <a:p>
            <a:pPr marL="85725" indent="0" algn="ctr">
              <a:lnSpc>
                <a:spcPct val="100000"/>
              </a:lnSpc>
              <a:buNone/>
            </a:pPr>
            <a:r>
              <a:rPr lang="en-IN" sz="1400" b="1" dirty="0">
                <a:solidFill>
                  <a:schemeClr val="tx1"/>
                </a:solidFill>
                <a:latin typeface="Helvetica" pitchFamily="2" charset="0"/>
              </a:rPr>
              <a:t>Prof. Satish Dhawan Award for young Engineer</a:t>
            </a:r>
            <a:endParaRPr lang="en-IN" sz="1400" b="1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674" y="3029004"/>
            <a:ext cx="1511450" cy="15152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418" y="1222532"/>
            <a:ext cx="2955002" cy="3321758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8230160"/>
              </p:ext>
            </p:extLst>
          </p:nvPr>
        </p:nvGraphicFramePr>
        <p:xfrm>
          <a:off x="3204968" y="1204235"/>
          <a:ext cx="2451784" cy="34696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4" imgW="5667359" imgH="8020022" progId="Acrobat.Document.DC">
                  <p:embed/>
                </p:oleObj>
              </mc:Choice>
              <mc:Fallback>
                <p:oleObj name="Acrobat Document" r:id="rId4" imgW="5667359" imgH="8020022" progId="Acrobat.Document.DC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04968" y="1204235"/>
                        <a:ext cx="2451784" cy="34696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5" name="Picture 11" descr="See related image detail. Award Winning PNG Transparent Image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937" y="1222532"/>
            <a:ext cx="824923" cy="82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44330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3402014" y="2036763"/>
            <a:ext cx="4860717" cy="1595437"/>
          </a:xfrm>
        </p:spPr>
        <p:txBody>
          <a:bodyPr/>
          <a:lstStyle/>
          <a:p>
            <a:pPr marL="85725" indent="0">
              <a:lnSpc>
                <a:spcPct val="150000"/>
              </a:lnSpc>
              <a:buNone/>
            </a:pPr>
            <a:r>
              <a:rPr lang="en-IN" sz="1800" b="1" dirty="0">
                <a:solidFill>
                  <a:srgbClr val="002060"/>
                </a:solidFill>
                <a:latin typeface="Helvetica" pitchFamily="2" charset="0"/>
              </a:rPr>
              <a:t>Prof Meenakshi </a:t>
            </a:r>
            <a:r>
              <a:rPr lang="en-IN" sz="1800" b="1" dirty="0" err="1">
                <a:solidFill>
                  <a:srgbClr val="002060"/>
                </a:solidFill>
                <a:latin typeface="Helvetica" pitchFamily="2" charset="0"/>
              </a:rPr>
              <a:t>Dzousa</a:t>
            </a:r>
            <a:endParaRPr lang="en-IN" sz="1800" b="1" dirty="0">
              <a:solidFill>
                <a:srgbClr val="002060"/>
              </a:solidFill>
              <a:latin typeface="Helvetica" pitchFamily="2" charset="0"/>
            </a:endParaRPr>
          </a:p>
          <a:p>
            <a:pPr marL="85725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tx1"/>
                </a:solidFill>
                <a:latin typeface="Helvetica" pitchFamily="2" charset="0"/>
              </a:rPr>
              <a:t>Outstanding Contribution to Computing Education (OCCE) Award for 2024 from ACM India.</a:t>
            </a:r>
            <a:endParaRPr lang="en-IN" sz="1400" dirty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" name="Picture 11" descr="See related image detail. Award Winning PNG Transparent Imag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830" y="1297979"/>
            <a:ext cx="824923" cy="82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8FB8336-5369-7A0A-B74F-FF5BAFE2528E}"/>
              </a:ext>
            </a:extLst>
          </p:cNvPr>
          <p:cNvSpPr txBox="1">
            <a:spLocks/>
          </p:cNvSpPr>
          <p:nvPr/>
        </p:nvSpPr>
        <p:spPr>
          <a:xfrm>
            <a:off x="1478756" y="261158"/>
            <a:ext cx="6186488" cy="4349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1600" b="1">
                <a:latin typeface="Syne" pitchFamily="2" charset="0"/>
              </a:rPr>
              <a:t> </a:t>
            </a:r>
            <a:r>
              <a:rPr lang="en-IN" sz="3200" b="1">
                <a:latin typeface="Syne" pitchFamily="2" charset="0"/>
                <a:ea typeface="Arimo" panose="020B0604020202090204" pitchFamily="34" charset="0"/>
                <a:cs typeface="Poppins Light" panose="00000400000000000000" pitchFamily="2" charset="0"/>
              </a:rPr>
              <a:t>Faculty awards</a:t>
            </a:r>
            <a:endParaRPr lang="en-IN" sz="3200" b="1" dirty="0">
              <a:latin typeface="Syne" pitchFamily="2" charset="0"/>
              <a:ea typeface="Arimo" panose="020B0604020202090204" pitchFamily="34" charset="0"/>
              <a:cs typeface="Poppins Light" panose="000004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D522CF-190D-BD91-0F11-631ECA849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439" y="1385266"/>
            <a:ext cx="2068167" cy="206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13364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>
            <a:spLocks noGrp="1"/>
          </p:cNvSpPr>
          <p:nvPr>
            <p:ph type="body" idx="4294967295"/>
          </p:nvPr>
        </p:nvSpPr>
        <p:spPr>
          <a:xfrm>
            <a:off x="722140" y="1123193"/>
            <a:ext cx="7871618" cy="3582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20000"/>
              </a:lnSpc>
              <a:buClr>
                <a:schemeClr val="tx1">
                  <a:lumMod val="95000"/>
                  <a:lumOff val="5000"/>
                </a:schemeClr>
              </a:buClr>
              <a:buSzPct val="100000"/>
            </a:pPr>
            <a:r>
              <a:rPr lang="en-US" sz="1400" b="1" dirty="0">
                <a:latin typeface="Helvetica" pitchFamily="2" charset="0"/>
                <a:cs typeface="Arial" panose="020B0604020202020204" pitchFamily="34" charset="0"/>
              </a:rPr>
              <a:t>MOSIP – </a:t>
            </a:r>
            <a:r>
              <a:rPr lang="en-US" sz="1400" dirty="0">
                <a:latin typeface="Helvetica" pitchFamily="2" charset="0"/>
                <a:cs typeface="Arial" panose="020B0604020202020204" pitchFamily="34" charset="0"/>
              </a:rPr>
              <a:t>Creating a Unique Identity platform and helping developing countries to help them reach their citizens with Welfare measures.</a:t>
            </a:r>
          </a:p>
          <a:p>
            <a:pPr>
              <a:lnSpc>
                <a:spcPct val="120000"/>
              </a:lnSpc>
              <a:buClr>
                <a:schemeClr val="tx1">
                  <a:lumMod val="95000"/>
                  <a:lumOff val="5000"/>
                </a:schemeClr>
              </a:buClr>
              <a:buSzPct val="100000"/>
            </a:pPr>
            <a:r>
              <a:rPr lang="en-US" sz="1400" b="1" dirty="0" err="1">
                <a:latin typeface="Helvetica" pitchFamily="2" charset="0"/>
                <a:cs typeface="Arial" panose="020B0604020202020204" pitchFamily="34" charset="0"/>
              </a:rPr>
              <a:t>Telemanas</a:t>
            </a:r>
            <a:r>
              <a:rPr lang="en-US" sz="1400" b="1" dirty="0">
                <a:latin typeface="Helvetica" pitchFamily="2" charset="0"/>
                <a:cs typeface="Arial" panose="020B0604020202020204" pitchFamily="34" charset="0"/>
              </a:rPr>
              <a:t>: </a:t>
            </a:r>
            <a:r>
              <a:rPr lang="en-US" sz="1400" dirty="0">
                <a:latin typeface="Helvetica" pitchFamily="2" charset="0"/>
                <a:cs typeface="Arial" panose="020B0604020202020204" pitchFamily="34" charset="0"/>
              </a:rPr>
              <a:t>To better the access to quality mental health counselling and care services</a:t>
            </a:r>
          </a:p>
          <a:p>
            <a:pPr>
              <a:lnSpc>
                <a:spcPct val="120000"/>
              </a:lnSpc>
              <a:buClr>
                <a:schemeClr val="tx1">
                  <a:lumMod val="95000"/>
                  <a:lumOff val="5000"/>
                </a:schemeClr>
              </a:buClr>
              <a:buSzPct val="100000"/>
            </a:pPr>
            <a:r>
              <a:rPr lang="en-US" sz="1400" dirty="0">
                <a:latin typeface="Helvetica" pitchFamily="2" charset="0"/>
              </a:rPr>
              <a:t>A </a:t>
            </a:r>
            <a:r>
              <a:rPr lang="en-US" sz="1400" b="1" dirty="0">
                <a:latin typeface="Helvetica" pitchFamily="2" charset="0"/>
              </a:rPr>
              <a:t>Data Lake </a:t>
            </a:r>
            <a:r>
              <a:rPr lang="en-US" sz="1400" dirty="0">
                <a:latin typeface="Helvetica" pitchFamily="2" charset="0"/>
              </a:rPr>
              <a:t>helping the Planning Department with the technical support required to analyze data from Women and Childcare (WCD) and Rural Development and Panchayat Raj (RDPR).’</a:t>
            </a:r>
          </a:p>
          <a:p>
            <a:pPr>
              <a:lnSpc>
                <a:spcPct val="120000"/>
              </a:lnSpc>
              <a:buClr>
                <a:schemeClr val="tx1">
                  <a:lumMod val="95000"/>
                  <a:lumOff val="5000"/>
                </a:schemeClr>
              </a:buClr>
              <a:buSzPct val="100000"/>
            </a:pPr>
            <a:r>
              <a:rPr lang="en-US" sz="1400" dirty="0">
                <a:latin typeface="Helvetica" pitchFamily="2" charset="0"/>
              </a:rPr>
              <a:t>Advanced Communication systems 5G, IOT and 6G</a:t>
            </a:r>
          </a:p>
          <a:p>
            <a:pPr>
              <a:lnSpc>
                <a:spcPct val="120000"/>
              </a:lnSpc>
              <a:buClr>
                <a:schemeClr val="tx1">
                  <a:lumMod val="95000"/>
                  <a:lumOff val="5000"/>
                </a:schemeClr>
              </a:buClr>
              <a:buSzPct val="100000"/>
            </a:pPr>
            <a:r>
              <a:rPr lang="en-US" sz="1400" dirty="0">
                <a:latin typeface="Helvetica" pitchFamily="2" charset="0"/>
              </a:rPr>
              <a:t>Research, Think and create better accessibility to differently  abled people </a:t>
            </a:r>
          </a:p>
          <a:p>
            <a:pPr>
              <a:lnSpc>
                <a:spcPct val="120000"/>
              </a:lnSpc>
              <a:buClr>
                <a:schemeClr val="tx1">
                  <a:lumMod val="95000"/>
                  <a:lumOff val="5000"/>
                </a:schemeClr>
              </a:buClr>
              <a:buSzPct val="100000"/>
            </a:pPr>
            <a:r>
              <a:rPr lang="en-US" sz="1400" dirty="0">
                <a:latin typeface="Helvetica" pitchFamily="2" charset="0"/>
              </a:rPr>
              <a:t>Place data at the center of planning and execution of government policies in Karnataka</a:t>
            </a:r>
          </a:p>
          <a:p>
            <a:pPr>
              <a:lnSpc>
                <a:spcPct val="120000"/>
              </a:lnSpc>
              <a:buClr>
                <a:schemeClr val="tx1">
                  <a:lumMod val="95000"/>
                  <a:lumOff val="5000"/>
                </a:schemeClr>
              </a:buClr>
              <a:buSzPct val="100000"/>
            </a:pPr>
            <a:r>
              <a:rPr lang="en-US" sz="1400" dirty="0" err="1">
                <a:latin typeface="Helvetica" pitchFamily="2" charset="0"/>
              </a:rPr>
              <a:t>Cobots</a:t>
            </a:r>
            <a:r>
              <a:rPr lang="en-US" sz="1400" dirty="0">
                <a:latin typeface="Helvetica" pitchFamily="2" charset="0"/>
              </a:rPr>
              <a:t> and autonomous robotics</a:t>
            </a:r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 idx="4294967295"/>
          </p:nvPr>
        </p:nvSpPr>
        <p:spPr>
          <a:xfrm>
            <a:off x="2809461" y="93306"/>
            <a:ext cx="3414713" cy="7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Syne" pitchFamily="2" charset="0"/>
              </a:rPr>
              <a:t>Social impact</a:t>
            </a:r>
            <a:endParaRPr sz="3200" b="1" dirty="0">
              <a:latin typeface="Sy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48732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Welcome once again to RISE 2024  &amp; Hope you have  a great time at our institute!…"/>
          <p:cNvSpPr txBox="1"/>
          <p:nvPr/>
        </p:nvSpPr>
        <p:spPr>
          <a:xfrm>
            <a:off x="714383" y="2846289"/>
            <a:ext cx="7264659" cy="2000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200" b="1">
                <a:solidFill>
                  <a:srgbClr val="FF40FF"/>
                </a:solidFill>
              </a:defRPr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Welcome once again to 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  <a:p>
            <a:pPr algn="ctr">
              <a:defRPr sz="2200" b="1">
                <a:solidFill>
                  <a:srgbClr val="FF40FF"/>
                </a:solidFill>
              </a:defRPr>
            </a:pPr>
            <a:endParaRPr lang="en-IN" dirty="0">
              <a:solidFill>
                <a:srgbClr val="002060"/>
              </a:solidFill>
              <a:latin typeface="Helvetica" pitchFamily="2" charset="0"/>
            </a:endParaRPr>
          </a:p>
          <a:p>
            <a:pPr algn="ctr">
              <a:defRPr sz="2200" b="1">
                <a:solidFill>
                  <a:srgbClr val="FF40FF"/>
                </a:solidFill>
              </a:defRPr>
            </a:pPr>
            <a:endParaRPr lang="en-IN" dirty="0">
              <a:solidFill>
                <a:srgbClr val="002060"/>
              </a:solidFill>
              <a:latin typeface="Helvetica" pitchFamily="2" charset="0"/>
            </a:endParaRPr>
          </a:p>
          <a:p>
            <a:pPr algn="ctr">
              <a:defRPr sz="2200" b="1">
                <a:solidFill>
                  <a:srgbClr val="FF40FF"/>
                </a:solidFill>
              </a:defRPr>
            </a:pPr>
            <a:endParaRPr lang="en-IN" dirty="0">
              <a:solidFill>
                <a:srgbClr val="002060"/>
              </a:solidFill>
              <a:latin typeface="Helvetica" pitchFamily="2" charset="0"/>
            </a:endParaRPr>
          </a:p>
          <a:p>
            <a:pPr algn="ctr">
              <a:defRPr sz="2200" b="1">
                <a:solidFill>
                  <a:srgbClr val="FF40FF"/>
                </a:solidFill>
              </a:defRPr>
            </a:pPr>
            <a:r>
              <a:rPr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&amp; Hope you have  a great time at our institute!</a:t>
            </a:r>
          </a:p>
          <a:p>
            <a:pPr algn="ctr">
              <a:defRPr sz="2200" b="1">
                <a:solidFill>
                  <a:srgbClr val="FF40FF"/>
                </a:solidFill>
              </a:defRPr>
            </a:pPr>
            <a:r>
              <a:rPr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Thank You !</a:t>
            </a:r>
          </a:p>
        </p:txBody>
      </p:sp>
      <p:sp>
        <p:nvSpPr>
          <p:cNvPr id="3" name="RISE @ IIIT-B 2024">
            <a:extLst>
              <a:ext uri="{FF2B5EF4-FFF2-40B4-BE49-F238E27FC236}">
                <a16:creationId xmlns:a16="http://schemas.microsoft.com/office/drawing/2014/main" id="{399517ED-378D-3B6A-1688-8E75247415BB}"/>
              </a:ext>
            </a:extLst>
          </p:cNvPr>
          <p:cNvSpPr txBox="1"/>
          <p:nvPr/>
        </p:nvSpPr>
        <p:spPr>
          <a:xfrm>
            <a:off x="1808922" y="173553"/>
            <a:ext cx="5526155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algn="ctr">
              <a:defRPr sz="3000" b="1"/>
            </a:pPr>
            <a:r>
              <a:rPr lang="en-IN" dirty="0">
                <a:solidFill>
                  <a:schemeClr val="tx1"/>
                </a:solidFill>
                <a:latin typeface="Syne" pitchFamily="2" charset="0"/>
              </a:rPr>
              <a:t>Open House@ RISE 2025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9646BC-42DE-40D0-837C-E46823BA9D5B}"/>
              </a:ext>
            </a:extLst>
          </p:cNvPr>
          <p:cNvSpPr txBox="1"/>
          <p:nvPr/>
        </p:nvSpPr>
        <p:spPr>
          <a:xfrm>
            <a:off x="645992" y="988390"/>
            <a:ext cx="7852016" cy="1668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A peep into our labs and latest research through posters and demos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If you are interested in further studies-- interact with researchers to get inspired and motivated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If you wish to collaborate with IIIT-B, you can see what we are currently capable of across domains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Looking for further studies.. we show some possible ways 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49C6C9D-695B-B61A-C632-D2541E1EA677}"/>
              </a:ext>
            </a:extLst>
          </p:cNvPr>
          <p:cNvGrpSpPr/>
          <p:nvPr/>
        </p:nvGrpSpPr>
        <p:grpSpPr>
          <a:xfrm>
            <a:off x="2622482" y="3015566"/>
            <a:ext cx="3448462" cy="1297297"/>
            <a:chOff x="2695369" y="1510717"/>
            <a:chExt cx="3448462" cy="1297297"/>
          </a:xfrm>
        </p:grpSpPr>
        <p:sp>
          <p:nvSpPr>
            <p:cNvPr id="9" name="TextBox 2">
              <a:extLst>
                <a:ext uri="{FF2B5EF4-FFF2-40B4-BE49-F238E27FC236}">
                  <a16:creationId xmlns:a16="http://schemas.microsoft.com/office/drawing/2014/main" id="{80B10A3A-5AFF-CC7B-9A4F-7C904B47BF82}"/>
                </a:ext>
              </a:extLst>
            </p:cNvPr>
            <p:cNvSpPr txBox="1"/>
            <p:nvPr/>
          </p:nvSpPr>
          <p:spPr>
            <a:xfrm>
              <a:off x="2695369" y="1510717"/>
              <a:ext cx="3448462" cy="110799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20" rIns="45719" bIns="45720" anchor="t">
              <a:spAutoFit/>
            </a:bodyPr>
            <a:lstStyle/>
            <a:p>
              <a:pPr algn="ctr">
                <a:defRPr sz="3200" b="1">
                  <a:solidFill>
                    <a:srgbClr val="002060"/>
                  </a:solidFill>
                </a:defRPr>
              </a:pPr>
              <a:r>
                <a:rPr sz="6600" dirty="0">
                  <a:solidFill>
                    <a:srgbClr val="002060"/>
                  </a:solidFill>
                  <a:latin typeface="Syne ExtraBold" pitchFamily="2" charset="0"/>
                </a:rPr>
                <a:t>RISE</a:t>
              </a:r>
              <a:r>
                <a:rPr sz="5400" dirty="0">
                  <a:solidFill>
                    <a:srgbClr val="002060"/>
                  </a:solidFill>
                  <a:latin typeface="Syne ExtraBold" pitchFamily="2" charset="0"/>
                </a:rPr>
                <a:t> </a:t>
              </a:r>
              <a:r>
                <a:rPr lang="en-US" sz="3200" dirty="0">
                  <a:solidFill>
                    <a:srgbClr val="002060"/>
                  </a:solidFill>
                  <a:latin typeface="Syne ExtraBold" pitchFamily="2" charset="0"/>
                </a:rPr>
                <a:t>  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D24614-B3AB-A4D8-B909-D631BF473D04}"/>
                </a:ext>
              </a:extLst>
            </p:cNvPr>
            <p:cNvSpPr txBox="1"/>
            <p:nvPr/>
          </p:nvSpPr>
          <p:spPr>
            <a:xfrm>
              <a:off x="4407754" y="2392846"/>
              <a:ext cx="1444487" cy="3071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b="1" dirty="0">
                  <a:solidFill>
                    <a:srgbClr val="002060"/>
                  </a:solidFill>
                  <a:latin typeface="Syne" pitchFamily="2" charset="0"/>
                </a:rPr>
                <a:t>Open House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6E9A32-D4BA-C75C-0F9B-11EDC4408FD0}"/>
                </a:ext>
              </a:extLst>
            </p:cNvPr>
            <p:cNvSpPr txBox="1"/>
            <p:nvPr/>
          </p:nvSpPr>
          <p:spPr>
            <a:xfrm>
              <a:off x="2890380" y="2284794"/>
              <a:ext cx="188180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rgbClr val="002060"/>
                  </a:solidFill>
                  <a:latin typeface="Syne ExtraBold" pitchFamily="2" charset="0"/>
                </a:rPr>
                <a:t>2025</a:t>
              </a:r>
              <a:endParaRPr lang="en-IN" sz="2800" dirty="0">
                <a:solidFill>
                  <a:srgbClr val="002060"/>
                </a:solidFill>
              </a:endParaRPr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RISE @ IIIT-B 2024"/>
          <p:cNvSpPr txBox="1"/>
          <p:nvPr/>
        </p:nvSpPr>
        <p:spPr>
          <a:xfrm>
            <a:off x="3089452" y="213310"/>
            <a:ext cx="2841480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20" rIns="45719" bIns="45720" anchor="t">
            <a:spAutoFit/>
          </a:bodyPr>
          <a:lstStyle/>
          <a:p>
            <a:pPr algn="ctr">
              <a:defRPr sz="3000" b="1"/>
            </a:pPr>
            <a:r>
              <a:rPr dirty="0">
                <a:solidFill>
                  <a:schemeClr val="tx1"/>
                </a:solidFill>
                <a:latin typeface="Syne" pitchFamily="2" charset="0"/>
              </a:rPr>
              <a:t>RISE @ IIIT-B</a:t>
            </a:r>
            <a:endParaRPr lang="en-US" dirty="0">
              <a:solidFill>
                <a:schemeClr val="tx1"/>
              </a:solidFill>
              <a:latin typeface="Syne" pitchFamily="2" charset="0"/>
            </a:endParaRPr>
          </a:p>
        </p:txBody>
      </p:sp>
      <p:sp>
        <p:nvSpPr>
          <p:cNvPr id="434" name="March 22nd Innovation Center - One day  Conclave…"/>
          <p:cNvSpPr txBox="1"/>
          <p:nvPr/>
        </p:nvSpPr>
        <p:spPr>
          <a:xfrm>
            <a:off x="679319" y="3301379"/>
            <a:ext cx="1891603" cy="116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>
              <a:spcBef>
                <a:spcPts val="300"/>
              </a:spcBef>
              <a:buSzPct val="60000"/>
              <a:defRPr sz="2400"/>
            </a:pPr>
            <a:r>
              <a:rPr sz="1200" b="1" dirty="0">
                <a:latin typeface="Helvetica" pitchFamily="2" charset="0"/>
              </a:rPr>
              <a:t>March 2</a:t>
            </a:r>
            <a:r>
              <a:rPr lang="en-US" sz="1200" b="1" dirty="0">
                <a:latin typeface="Helvetica" pitchFamily="2" charset="0"/>
              </a:rPr>
              <a:t>1, 2025</a:t>
            </a:r>
            <a:endParaRPr sz="1200" b="1" dirty="0">
              <a:latin typeface="Helvetica" pitchFamily="2" charset="0"/>
            </a:endParaRPr>
          </a:p>
          <a:p>
            <a:pPr>
              <a:spcBef>
                <a:spcPts val="300"/>
              </a:spcBef>
              <a:buSzPct val="60000"/>
              <a:defRPr sz="2400"/>
            </a:pPr>
            <a:endParaRPr lang="en-US" sz="1200" b="1" dirty="0">
              <a:latin typeface="Helvetica" pitchFamily="2" charset="0"/>
            </a:endParaRPr>
          </a:p>
          <a:p>
            <a:pPr>
              <a:spcBef>
                <a:spcPts val="300"/>
              </a:spcBef>
              <a:buSzPct val="60000"/>
              <a:defRPr sz="2400"/>
            </a:pPr>
            <a:r>
              <a:rPr sz="1200" b="1" dirty="0">
                <a:latin typeface="Helvetica" pitchFamily="2" charset="0"/>
              </a:rPr>
              <a:t>March 2</a:t>
            </a:r>
            <a:r>
              <a:rPr lang="en-US" sz="1200" b="1" dirty="0">
                <a:latin typeface="Helvetica" pitchFamily="2" charset="0"/>
              </a:rPr>
              <a:t>2, 2025</a:t>
            </a:r>
          </a:p>
          <a:p>
            <a:pPr>
              <a:spcBef>
                <a:spcPts val="300"/>
              </a:spcBef>
              <a:buSzPct val="60000"/>
              <a:defRPr sz="2400"/>
            </a:pPr>
            <a:endParaRPr lang="en-US" sz="1200" b="1" dirty="0">
              <a:latin typeface="Helvetica" pitchFamily="2" charset="0"/>
            </a:endParaRPr>
          </a:p>
          <a:p>
            <a:pPr>
              <a:spcBef>
                <a:spcPts val="300"/>
              </a:spcBef>
              <a:buSzPct val="60000"/>
              <a:defRPr sz="2400"/>
            </a:pPr>
            <a:r>
              <a:rPr sz="1200" b="1" dirty="0">
                <a:latin typeface="Helvetica" pitchFamily="2" charset="0"/>
              </a:rPr>
              <a:t>March 2</a:t>
            </a:r>
            <a:r>
              <a:rPr lang="en-US" sz="1200" b="1" dirty="0">
                <a:latin typeface="Helvetica" pitchFamily="2" charset="0"/>
              </a:rPr>
              <a:t>8, 2025</a:t>
            </a:r>
            <a:endParaRPr sz="1200" b="1" dirty="0">
              <a:latin typeface="Helvetica" pitchFamily="2" charset="0"/>
            </a:endParaRPr>
          </a:p>
        </p:txBody>
      </p:sp>
      <p:sp>
        <p:nvSpPr>
          <p:cNvPr id="3" name="March 22nd Innovation Center - One day  Conclave…">
            <a:extLst>
              <a:ext uri="{FF2B5EF4-FFF2-40B4-BE49-F238E27FC236}">
                <a16:creationId xmlns:a16="http://schemas.microsoft.com/office/drawing/2014/main" id="{7DE7C161-42E1-D008-B465-B9D24EA5FD09}"/>
              </a:ext>
            </a:extLst>
          </p:cNvPr>
          <p:cNvSpPr txBox="1"/>
          <p:nvPr/>
        </p:nvSpPr>
        <p:spPr>
          <a:xfrm>
            <a:off x="2034207" y="3339850"/>
            <a:ext cx="6228523" cy="109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>
              <a:buSzPct val="60000"/>
              <a:defRPr sz="2400"/>
            </a:pPr>
            <a:r>
              <a:rPr sz="1300" dirty="0">
                <a:latin typeface="Helvetica" pitchFamily="2" charset="0"/>
              </a:rPr>
              <a:t>Innovation Conclave</a:t>
            </a:r>
            <a:r>
              <a:rPr lang="en-IN" sz="1300" dirty="0">
                <a:latin typeface="Helvetica" pitchFamily="2" charset="0"/>
              </a:rPr>
              <a:t>:</a:t>
            </a:r>
            <a:r>
              <a:rPr lang="en-US" sz="1300" dirty="0">
                <a:latin typeface="Helvetica" pitchFamily="2" charset="0"/>
              </a:rPr>
              <a:t> Empowering the future: The 5G/6G disrupt</a:t>
            </a:r>
          </a:p>
          <a:p>
            <a:pPr>
              <a:buSzPct val="60000"/>
              <a:defRPr sz="2400"/>
            </a:pPr>
            <a:endParaRPr lang="en-US" sz="1300" dirty="0">
              <a:latin typeface="Helvetica" pitchFamily="2" charset="0"/>
            </a:endParaRPr>
          </a:p>
          <a:p>
            <a:pPr>
              <a:buSzPct val="60000"/>
              <a:defRPr sz="2400"/>
            </a:pPr>
            <a:r>
              <a:rPr lang="en-IN" sz="1300" dirty="0">
                <a:latin typeface="Helvetica" pitchFamily="2" charset="0"/>
              </a:rPr>
              <a:t>Open House  </a:t>
            </a:r>
          </a:p>
          <a:p>
            <a:pPr>
              <a:buSzPct val="60000"/>
              <a:defRPr sz="2400"/>
            </a:pPr>
            <a:endParaRPr lang="en-IN" sz="1300" dirty="0">
              <a:latin typeface="Helvetica" pitchFamily="2" charset="0"/>
            </a:endParaRPr>
          </a:p>
          <a:p>
            <a:pPr>
              <a:buSzPct val="60000"/>
              <a:defRPr sz="2400"/>
            </a:pPr>
            <a:r>
              <a:rPr sz="1300" dirty="0">
                <a:latin typeface="Helvetica" pitchFamily="2" charset="0"/>
              </a:rPr>
              <a:t>Research Colloquium (Internal </a:t>
            </a:r>
            <a:r>
              <a:rPr lang="en-US" sz="1300" dirty="0">
                <a:latin typeface="Helvetica" pitchFamily="2" charset="0"/>
              </a:rPr>
              <a:t>event) </a:t>
            </a:r>
            <a:endParaRPr sz="1300" dirty="0"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34A2F-8D1F-EB8D-0701-8CADD723B256}"/>
              </a:ext>
            </a:extLst>
          </p:cNvPr>
          <p:cNvSpPr txBox="1"/>
          <p:nvPr/>
        </p:nvSpPr>
        <p:spPr>
          <a:xfrm>
            <a:off x="612848" y="1120095"/>
            <a:ext cx="7649882" cy="1421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45720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>
                  <a:lumMod val="95000"/>
                  <a:lumOff val="5000"/>
                </a:schemeClr>
              </a:buClr>
              <a:buSzPct val="92000"/>
              <a:buFont typeface="Arial" panose="020B0604020202020204" pitchFamily="34" charset="0"/>
              <a:buChar char="•"/>
              <a:defRPr sz="2400"/>
            </a:pPr>
            <a:r>
              <a:rPr lang="en-US" sz="1400" kern="1200" dirty="0">
                <a:solidFill>
                  <a:schemeClr val="tx2"/>
                </a:solidFill>
                <a:latin typeface="Helvetica" pitchFamily="2" charset="0"/>
                <a:ea typeface="+mn-ea"/>
                <a:cs typeface="+mn-cs"/>
              </a:rPr>
              <a:t>Premier outreach event of the institute to bring the essential institutional pillars together and engage with the society</a:t>
            </a:r>
          </a:p>
          <a:p>
            <a:pPr marL="285750" indent="-285750" defTabSz="45720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>
                  <a:lumMod val="95000"/>
                  <a:lumOff val="5000"/>
                </a:schemeClr>
              </a:buClr>
              <a:buSzPct val="92000"/>
              <a:buFont typeface="Arial" panose="020B0604020202020204" pitchFamily="34" charset="0"/>
              <a:buChar char="•"/>
              <a:defRPr sz="2400"/>
            </a:pPr>
            <a:r>
              <a:rPr lang="en-US" sz="1400" kern="1200" dirty="0">
                <a:solidFill>
                  <a:schemeClr val="tx2"/>
                </a:solidFill>
                <a:latin typeface="Helvetica" pitchFamily="2" charset="0"/>
                <a:ea typeface="+mn-ea"/>
                <a:cs typeface="+mn-cs"/>
              </a:rPr>
              <a:t>Started in 2017 </a:t>
            </a:r>
          </a:p>
          <a:p>
            <a:pPr marL="285750" indent="-285750" defTabSz="45720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>
                  <a:lumMod val="95000"/>
                  <a:lumOff val="5000"/>
                </a:schemeClr>
              </a:buClr>
              <a:buSzPct val="92000"/>
              <a:buFont typeface="Arial" panose="020B0604020202020204" pitchFamily="34" charset="0"/>
              <a:buChar char="•"/>
              <a:defRPr sz="2400"/>
            </a:pPr>
            <a:r>
              <a:rPr lang="en-US" sz="1400" kern="1200" dirty="0">
                <a:solidFill>
                  <a:schemeClr val="tx2"/>
                </a:solidFill>
                <a:latin typeface="Helvetica" pitchFamily="2" charset="0"/>
                <a:ea typeface="+mn-ea"/>
                <a:cs typeface="+mn-cs"/>
              </a:rPr>
              <a:t>Ninth edition NOW (3 day event)!</a:t>
            </a:r>
          </a:p>
          <a:p>
            <a:pPr marL="285750" indent="-285750" defTabSz="45720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>
                  <a:lumMod val="95000"/>
                  <a:lumOff val="5000"/>
                </a:schemeClr>
              </a:buClr>
              <a:buSzPct val="92000"/>
              <a:buFont typeface="Arial" panose="020B0604020202020204" pitchFamily="34" charset="0"/>
              <a:buChar char="•"/>
              <a:defRPr sz="2400"/>
            </a:pPr>
            <a:r>
              <a:rPr lang="en-US" sz="1400" kern="1200" dirty="0">
                <a:solidFill>
                  <a:schemeClr val="tx2"/>
                </a:solidFill>
                <a:latin typeface="Helvetica" pitchFamily="2" charset="0"/>
                <a:ea typeface="+mn-ea"/>
                <a:cs typeface="+mn-cs"/>
              </a:rPr>
              <a:t>Scale and Scope larger</a:t>
            </a:r>
          </a:p>
        </p:txBody>
      </p:sp>
      <p:sp>
        <p:nvSpPr>
          <p:cNvPr id="6" name="RISE @ IIIT-B 2024">
            <a:extLst>
              <a:ext uri="{FF2B5EF4-FFF2-40B4-BE49-F238E27FC236}">
                <a16:creationId xmlns:a16="http://schemas.microsoft.com/office/drawing/2014/main" id="{58CA5F13-BD55-6565-1EC1-0A7335851285}"/>
              </a:ext>
            </a:extLst>
          </p:cNvPr>
          <p:cNvSpPr txBox="1"/>
          <p:nvPr/>
        </p:nvSpPr>
        <p:spPr>
          <a:xfrm>
            <a:off x="612848" y="2674855"/>
            <a:ext cx="2219516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20" rIns="45719" bIns="45720" anchor="t">
            <a:spAutoFit/>
          </a:bodyPr>
          <a:lstStyle/>
          <a:p>
            <a:pPr algn="ctr">
              <a:defRPr sz="3000" b="1"/>
            </a:pPr>
            <a:r>
              <a:rPr dirty="0">
                <a:solidFill>
                  <a:schemeClr val="tx1"/>
                </a:solidFill>
                <a:latin typeface="Syne" pitchFamily="2" charset="0"/>
              </a:rPr>
              <a:t>RISE </a:t>
            </a:r>
            <a:r>
              <a:rPr lang="en-IN" dirty="0">
                <a:solidFill>
                  <a:schemeClr val="tx1"/>
                </a:solidFill>
                <a:latin typeface="Syne" pitchFamily="2" charset="0"/>
              </a:rPr>
              <a:t>2025</a:t>
            </a:r>
            <a:endParaRPr lang="en-US" dirty="0">
              <a:solidFill>
                <a:schemeClr val="tx1"/>
              </a:solidFill>
              <a:latin typeface="Syne" pitchFamily="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978D5D8-DD60-FBBF-92F5-7672987D3A57}"/>
              </a:ext>
            </a:extLst>
          </p:cNvPr>
          <p:cNvCxnSpPr/>
          <p:nvPr/>
        </p:nvCxnSpPr>
        <p:spPr>
          <a:xfrm>
            <a:off x="679319" y="3657600"/>
            <a:ext cx="77412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D3B165-A1CB-C11A-3723-0842BBA52DAE}"/>
              </a:ext>
            </a:extLst>
          </p:cNvPr>
          <p:cNvCxnSpPr/>
          <p:nvPr/>
        </p:nvCxnSpPr>
        <p:spPr>
          <a:xfrm>
            <a:off x="639562" y="4075043"/>
            <a:ext cx="77412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SE @ IIIT-B 2024">
            <a:extLst>
              <a:ext uri="{FF2B5EF4-FFF2-40B4-BE49-F238E27FC236}">
                <a16:creationId xmlns:a16="http://schemas.microsoft.com/office/drawing/2014/main" id="{91325F90-7D65-0667-614A-54D54659FB40}"/>
              </a:ext>
            </a:extLst>
          </p:cNvPr>
          <p:cNvSpPr txBox="1"/>
          <p:nvPr/>
        </p:nvSpPr>
        <p:spPr>
          <a:xfrm>
            <a:off x="1808922" y="173553"/>
            <a:ext cx="5526155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algn="ctr">
              <a:defRPr sz="3000" b="1"/>
            </a:pPr>
            <a:r>
              <a:rPr lang="en-IN" dirty="0">
                <a:solidFill>
                  <a:schemeClr val="tx1"/>
                </a:solidFill>
                <a:latin typeface="Syne" pitchFamily="2" charset="0"/>
              </a:rPr>
              <a:t>Open House@ RISE 2025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0D7889-CA71-E238-0811-A59F00BFBA58}"/>
              </a:ext>
            </a:extLst>
          </p:cNvPr>
          <p:cNvSpPr txBox="1"/>
          <p:nvPr/>
        </p:nvSpPr>
        <p:spPr>
          <a:xfrm>
            <a:off x="602973" y="1267576"/>
            <a:ext cx="481716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SzPct val="60000"/>
              <a:buFont typeface="Arial" panose="020B0604020202020204" pitchFamily="34" charset="0"/>
              <a:buChar char="•"/>
              <a:defRPr sz="2400"/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RISE 2025 Keynote : 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Ms. Suma Varughese, a Distinguished Scientist, assumed charge as Director General MED,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CoS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 &amp; CS (MCC) at DRDO</a:t>
            </a:r>
          </a:p>
          <a:p>
            <a:pPr marL="342900" indent="-342900">
              <a:buSzPct val="60000"/>
              <a:buFont typeface="Arial" panose="020B0604020202020204" pitchFamily="34" charset="0"/>
              <a:buChar char="•"/>
              <a:defRPr sz="2400"/>
            </a:pP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Helvetica" pitchFamily="2" charset="0"/>
            </a:endParaRPr>
          </a:p>
          <a:p>
            <a:pPr marL="342900" indent="-342900">
              <a:buSzPct val="60000"/>
              <a:buFont typeface="Arial" panose="020B0604020202020204" pitchFamily="34" charset="0"/>
              <a:buChar char="•"/>
              <a:defRPr sz="2400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Poster Session &amp; Demos</a:t>
            </a: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Helvetica" pitchFamily="2" charset="0"/>
            </a:endParaRPr>
          </a:p>
          <a:p>
            <a:pPr marL="342900" indent="-342900">
              <a:buSzPct val="60000"/>
              <a:buFont typeface="Arial" panose="020B0604020202020204" pitchFamily="34" charset="0"/>
              <a:buChar char="•"/>
              <a:defRPr sz="2400"/>
            </a:pP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Helvetica" pitchFamily="2" charset="0"/>
            </a:endParaRPr>
          </a:p>
          <a:p>
            <a:pPr marL="342900" indent="-342900">
              <a:buSzPct val="60000"/>
              <a:buFont typeface="Arial" panose="020B0604020202020204" pitchFamily="34" charset="0"/>
              <a:buChar char="•"/>
              <a:defRPr sz="2400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Deep Dive sessions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EDAA89-C268-6287-9A24-D1D143753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408" y="1267575"/>
            <a:ext cx="2080591" cy="215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4653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275917B-BC37-EFE1-AC21-3A1055B561FE}"/>
              </a:ext>
            </a:extLst>
          </p:cNvPr>
          <p:cNvSpPr/>
          <p:nvPr/>
        </p:nvSpPr>
        <p:spPr>
          <a:xfrm>
            <a:off x="0" y="2312731"/>
            <a:ext cx="9144000" cy="8273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40" name="Poster Session &amp; Demos"/>
          <p:cNvSpPr txBox="1"/>
          <p:nvPr/>
        </p:nvSpPr>
        <p:spPr>
          <a:xfrm>
            <a:off x="1110151" y="237795"/>
            <a:ext cx="5162630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3000" b="1"/>
            </a:lvl1pPr>
          </a:lstStyle>
          <a:p>
            <a:r>
              <a:rPr dirty="0">
                <a:latin typeface="Syne" pitchFamily="2" charset="0"/>
              </a:rPr>
              <a:t>Poster Session &amp; Demos</a:t>
            </a:r>
          </a:p>
        </p:txBody>
      </p:sp>
      <p:sp>
        <p:nvSpPr>
          <p:cNvPr id="441" name="To showcase the latest research from various labs, centres &amp; groups…"/>
          <p:cNvSpPr txBox="1"/>
          <p:nvPr/>
        </p:nvSpPr>
        <p:spPr>
          <a:xfrm>
            <a:off x="1110151" y="903398"/>
            <a:ext cx="4412973" cy="132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marL="285750" indent="-285750">
              <a:buSzPct val="60000"/>
              <a:buFont typeface="Arial" panose="020B0604020202020204" pitchFamily="34" charset="0"/>
              <a:buChar char="•"/>
              <a:defRPr sz="2400"/>
            </a:pPr>
            <a:r>
              <a:rPr sz="1600" dirty="0">
                <a:latin typeface="Helvetica" pitchFamily="2" charset="0"/>
              </a:rPr>
              <a:t>To showcase the latest research from various labs, </a:t>
            </a:r>
            <a:r>
              <a:rPr sz="1600" dirty="0" err="1">
                <a:latin typeface="Helvetica" pitchFamily="2" charset="0"/>
              </a:rPr>
              <a:t>centres</a:t>
            </a:r>
            <a:r>
              <a:rPr sz="1600" dirty="0">
                <a:latin typeface="Helvetica" pitchFamily="2" charset="0"/>
              </a:rPr>
              <a:t> &amp; groups</a:t>
            </a:r>
            <a:endParaRPr lang="en-US" sz="1600" dirty="0">
              <a:latin typeface="Helvetica" pitchFamily="2" charset="0"/>
            </a:endParaRPr>
          </a:p>
          <a:p>
            <a:pPr marL="285750" indent="-285750">
              <a:buSzPct val="60000"/>
              <a:buFont typeface="Arial" panose="020B0604020202020204" pitchFamily="34" charset="0"/>
              <a:buChar char="•"/>
              <a:defRPr sz="2400"/>
            </a:pPr>
            <a:endParaRPr lang="en-US" sz="1600" dirty="0">
              <a:latin typeface="Helvetica" pitchFamily="2" charset="0"/>
            </a:endParaRPr>
          </a:p>
          <a:p>
            <a:pPr marL="285750" indent="-285750">
              <a:buSzPct val="60000"/>
              <a:buFont typeface="Arial" panose="020B0604020202020204" pitchFamily="34" charset="0"/>
              <a:buChar char="•"/>
              <a:defRPr sz="2400"/>
            </a:pPr>
            <a:r>
              <a:rPr sz="1600" dirty="0">
                <a:latin typeface="Helvetica" pitchFamily="2" charset="0"/>
              </a:rPr>
              <a:t>Posters in our research </a:t>
            </a:r>
            <a:r>
              <a:rPr sz="1600" dirty="0" err="1">
                <a:latin typeface="Helvetica" pitchFamily="2" charset="0"/>
              </a:rPr>
              <a:t>centres</a:t>
            </a:r>
            <a:r>
              <a:rPr sz="1600" dirty="0">
                <a:latin typeface="Helvetica" pitchFamily="2" charset="0"/>
              </a:rPr>
              <a:t>, labs and MINRO experience center</a:t>
            </a:r>
          </a:p>
        </p:txBody>
      </p:sp>
      <p:sp>
        <p:nvSpPr>
          <p:cNvPr id="442" name="Deep Dive Sessions"/>
          <p:cNvSpPr txBox="1"/>
          <p:nvPr/>
        </p:nvSpPr>
        <p:spPr>
          <a:xfrm>
            <a:off x="1110151" y="2475487"/>
            <a:ext cx="4178386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3000" b="1"/>
            </a:lvl1pPr>
          </a:lstStyle>
          <a:p>
            <a:r>
              <a:rPr dirty="0">
                <a:latin typeface="Syne" pitchFamily="2" charset="0"/>
              </a:rPr>
              <a:t>Deep Dive Sessions</a:t>
            </a:r>
          </a:p>
        </p:txBody>
      </p:sp>
      <p:sp>
        <p:nvSpPr>
          <p:cNvPr id="443" name="6 Parallel sessions of Talks from Faculty…"/>
          <p:cNvSpPr txBox="1"/>
          <p:nvPr/>
        </p:nvSpPr>
        <p:spPr>
          <a:xfrm>
            <a:off x="1110151" y="3249509"/>
            <a:ext cx="4962938" cy="1569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marL="285750" indent="-285750">
              <a:buSzPct val="60000"/>
              <a:buFont typeface="Arial" panose="020B0604020202020204" pitchFamily="34" charset="0"/>
              <a:buChar char="•"/>
              <a:defRPr sz="2400"/>
            </a:pPr>
            <a:r>
              <a:rPr sz="1600" dirty="0">
                <a:latin typeface="Helvetica" pitchFamily="2" charset="0"/>
              </a:rPr>
              <a:t>Parallel sessions of </a:t>
            </a:r>
            <a:r>
              <a:rPr lang="en-US" sz="1600" dirty="0">
                <a:latin typeface="Helvetica" pitchFamily="2" charset="0"/>
              </a:rPr>
              <a:t>talks</a:t>
            </a:r>
            <a:r>
              <a:rPr sz="1600" dirty="0">
                <a:latin typeface="Helvetica" pitchFamily="2" charset="0"/>
              </a:rPr>
              <a:t> from </a:t>
            </a:r>
            <a:r>
              <a:rPr lang="en-US" sz="1600" dirty="0">
                <a:latin typeface="Helvetica" pitchFamily="2" charset="0"/>
              </a:rPr>
              <a:t>faculty members</a:t>
            </a:r>
          </a:p>
          <a:p>
            <a:pPr marL="285750" indent="-285750">
              <a:buSzPct val="60000"/>
              <a:buFont typeface="Arial" panose="020B0604020202020204" pitchFamily="34" charset="0"/>
              <a:buChar char="•"/>
              <a:defRPr sz="2400"/>
            </a:pPr>
            <a:endParaRPr lang="en-US" sz="1600" dirty="0">
              <a:latin typeface="Helvetica" pitchFamily="2" charset="0"/>
            </a:endParaRPr>
          </a:p>
          <a:p>
            <a:pPr marL="285750" indent="-285750">
              <a:buSzPct val="60000"/>
              <a:buFont typeface="Arial" panose="020B0604020202020204" pitchFamily="34" charset="0"/>
              <a:buChar char="•"/>
              <a:defRPr sz="2400"/>
            </a:pPr>
            <a:r>
              <a:rPr sz="1600" dirty="0">
                <a:latin typeface="Helvetica" pitchFamily="2" charset="0"/>
              </a:rPr>
              <a:t>Advanced </a:t>
            </a:r>
            <a:r>
              <a:rPr lang="en-US" sz="1600" dirty="0">
                <a:latin typeface="Helvetica" pitchFamily="2" charset="0"/>
              </a:rPr>
              <a:t>research</a:t>
            </a:r>
            <a:r>
              <a:rPr sz="1600" dirty="0">
                <a:latin typeface="Helvetica" pitchFamily="2" charset="0"/>
              </a:rPr>
              <a:t> topics (latest research in focus)</a:t>
            </a:r>
          </a:p>
          <a:p>
            <a:pPr marL="285750" indent="-285750">
              <a:buSzPct val="60000"/>
              <a:buFont typeface="Arial" panose="020B0604020202020204" pitchFamily="34" charset="0"/>
              <a:buChar char="•"/>
              <a:defRPr sz="2400"/>
            </a:pPr>
            <a:endParaRPr lang="en-US" sz="1600" dirty="0">
              <a:latin typeface="Helvetica" pitchFamily="2" charset="0"/>
            </a:endParaRPr>
          </a:p>
          <a:p>
            <a:pPr marL="285750" indent="-285750">
              <a:buSzPct val="60000"/>
              <a:buFont typeface="Arial" panose="020B0604020202020204" pitchFamily="34" charset="0"/>
              <a:buChar char="•"/>
              <a:defRPr sz="2400"/>
            </a:pPr>
            <a:r>
              <a:rPr sz="1600" dirty="0">
                <a:latin typeface="Helvetica" pitchFamily="2" charset="0"/>
              </a:rPr>
              <a:t>Knowledge Enhancement Program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AECA32-3E4B-5925-B62C-82E0F9408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8" r="43403"/>
          <a:stretch/>
        </p:blipFill>
        <p:spPr>
          <a:xfrm>
            <a:off x="5983356" y="800339"/>
            <a:ext cx="3160644" cy="43517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C182C2-7DE8-735E-47BD-3456709DBA59}"/>
              </a:ext>
            </a:extLst>
          </p:cNvPr>
          <p:cNvSpPr/>
          <p:nvPr/>
        </p:nvSpPr>
        <p:spPr>
          <a:xfrm>
            <a:off x="3429000" y="1"/>
            <a:ext cx="5715000" cy="8273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D6B74C-F78F-AF88-2DDE-66807AF003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08514" y="1094321"/>
            <a:ext cx="5383060" cy="35806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E05FF3-40E7-C6D3-7FD6-19EA9B976763}"/>
              </a:ext>
            </a:extLst>
          </p:cNvPr>
          <p:cNvSpPr txBox="1"/>
          <p:nvPr/>
        </p:nvSpPr>
        <p:spPr>
          <a:xfrm>
            <a:off x="4299151" y="237719"/>
            <a:ext cx="3536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400" dirty="0">
                <a:latin typeface="Syne" pitchFamily="2" charset="0"/>
                <a:ea typeface="Calibri" panose="020F0502020204030204" pitchFamily="34" charset="0"/>
                <a:cs typeface="Calibri" panose="020F0502020204030204" pitchFamily="34" charset="0"/>
              </a:rPr>
              <a:t>Research Domains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68CB12-5A23-2347-1CAB-8DD695E5FC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857250" y="857250"/>
            <a:ext cx="5143499" cy="3428999"/>
          </a:xfrm>
          <a:prstGeom prst="rect">
            <a:avLst/>
          </a:prstGeom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D87C9725-B6C2-1298-E7E0-D30EAB4321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1558"/>
          <a:stretch/>
        </p:blipFill>
        <p:spPr>
          <a:xfrm>
            <a:off x="224547" y="97686"/>
            <a:ext cx="784954" cy="6469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1C27AE-AB59-2D39-2AD1-AE7C0EB965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379" y="240768"/>
            <a:ext cx="613431" cy="50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70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6240FC5-8285-4EB7-B2FF-2D8C09AF7E44}"/>
              </a:ext>
            </a:extLst>
          </p:cNvPr>
          <p:cNvSpPr txBox="1"/>
          <p:nvPr/>
        </p:nvSpPr>
        <p:spPr>
          <a:xfrm>
            <a:off x="1433030" y="247683"/>
            <a:ext cx="6008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800" dirty="0">
                <a:latin typeface="Syne" pitchFamily="2" charset="0"/>
                <a:ea typeface="Calibri" panose="020F0502020204030204" pitchFamily="34" charset="0"/>
                <a:cs typeface="Calibri" panose="020F0502020204030204" pitchFamily="34" charset="0"/>
              </a:rPr>
              <a:t>IIIT-B Centers of Excellence</a:t>
            </a:r>
            <a:endParaRPr lang="id-ID" sz="2800" dirty="0">
              <a:solidFill>
                <a:schemeClr val="accent2"/>
              </a:solidFill>
              <a:latin typeface="Syne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4DEF6E-4818-42AC-82BE-E62687F113D0}"/>
              </a:ext>
            </a:extLst>
          </p:cNvPr>
          <p:cNvSpPr txBox="1"/>
          <p:nvPr/>
        </p:nvSpPr>
        <p:spPr>
          <a:xfrm>
            <a:off x="1084609" y="2099373"/>
            <a:ext cx="20362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/>
            </a:lvl1pPr>
          </a:lstStyle>
          <a:p>
            <a:pPr algn="ctr"/>
            <a:r>
              <a:rPr lang="en-US" sz="1200" dirty="0">
                <a:solidFill>
                  <a:schemeClr val="bg1"/>
                </a:solidFill>
              </a:rPr>
              <a:t>MINRO &amp; CIET, ITBT </a:t>
            </a:r>
            <a:r>
              <a:rPr lang="en-US" sz="1200" dirty="0" err="1">
                <a:solidFill>
                  <a:schemeClr val="bg1"/>
                </a:solidFill>
              </a:rPr>
              <a:t>GoK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CDF82D-8723-485A-87E4-6FAC16983FFE}"/>
              </a:ext>
            </a:extLst>
          </p:cNvPr>
          <p:cNvSpPr txBox="1"/>
          <p:nvPr/>
        </p:nvSpPr>
        <p:spPr>
          <a:xfrm>
            <a:off x="1084609" y="2330206"/>
            <a:ext cx="18571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/>
            </a:lvl1pPr>
          </a:lstStyle>
          <a:p>
            <a:pPr algn="ctr"/>
            <a:r>
              <a:rPr lang="en-US" sz="1000" b="0" dirty="0">
                <a:solidFill>
                  <a:schemeClr val="bg1"/>
                </a:solidFill>
              </a:rPr>
              <a:t>Machine  Intelligence and  Robotics Center</a:t>
            </a:r>
            <a:endParaRPr lang="id-ID" sz="1000" b="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688310-6A29-426B-B750-AC0534303A45}"/>
              </a:ext>
            </a:extLst>
          </p:cNvPr>
          <p:cNvSpPr txBox="1"/>
          <p:nvPr/>
        </p:nvSpPr>
        <p:spPr>
          <a:xfrm>
            <a:off x="3777344" y="2076290"/>
            <a:ext cx="1589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/>
            </a:lvl1pPr>
          </a:lstStyle>
          <a:p>
            <a:pPr algn="ctr"/>
            <a:r>
              <a:rPr lang="en-US" sz="1200" dirty="0">
                <a:solidFill>
                  <a:schemeClr val="bg1"/>
                </a:solidFill>
              </a:rPr>
              <a:t>EHRC</a:t>
            </a:r>
            <a:endParaRPr lang="id-ID" sz="12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4E5064-EFFC-4B00-B489-1C17DFD79D90}"/>
              </a:ext>
            </a:extLst>
          </p:cNvPr>
          <p:cNvSpPr txBox="1"/>
          <p:nvPr/>
        </p:nvSpPr>
        <p:spPr>
          <a:xfrm>
            <a:off x="3806240" y="2307124"/>
            <a:ext cx="16028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/>
            </a:lvl1pPr>
          </a:lstStyle>
          <a:p>
            <a:pPr algn="ctr"/>
            <a:r>
              <a:rPr lang="en-US" sz="1000" b="0" dirty="0">
                <a:solidFill>
                  <a:schemeClr val="bg1"/>
                </a:solidFill>
              </a:rPr>
              <a:t>E-Health Research</a:t>
            </a:r>
          </a:p>
          <a:p>
            <a:pPr algn="ctr"/>
            <a:r>
              <a:rPr lang="en-US" sz="1000" b="0" dirty="0">
                <a:solidFill>
                  <a:schemeClr val="bg1"/>
                </a:solidFill>
              </a:rPr>
              <a:t>Center</a:t>
            </a:r>
          </a:p>
          <a:p>
            <a:pPr algn="ctr"/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676093-4BA8-4EC3-A369-B2ACE9DD86DE}"/>
              </a:ext>
            </a:extLst>
          </p:cNvPr>
          <p:cNvSpPr txBox="1"/>
          <p:nvPr/>
        </p:nvSpPr>
        <p:spPr>
          <a:xfrm>
            <a:off x="6258306" y="2099373"/>
            <a:ext cx="1589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/>
            </a:lvl1pPr>
          </a:lstStyle>
          <a:p>
            <a:pPr algn="ctr"/>
            <a:r>
              <a:rPr lang="en-US" sz="1200" dirty="0">
                <a:solidFill>
                  <a:schemeClr val="bg1"/>
                </a:solidFill>
              </a:rPr>
              <a:t>CITAPP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CFF981-7A6C-430D-BDF9-A1BE3C86EB93}"/>
              </a:ext>
            </a:extLst>
          </p:cNvPr>
          <p:cNvSpPr txBox="1"/>
          <p:nvPr/>
        </p:nvSpPr>
        <p:spPr>
          <a:xfrm>
            <a:off x="6304206" y="2330206"/>
            <a:ext cx="15434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/>
            </a:lvl1pPr>
          </a:lstStyle>
          <a:p>
            <a:pPr algn="ctr"/>
            <a:r>
              <a:rPr lang="en-US" sz="1000" b="0" dirty="0">
                <a:solidFill>
                  <a:schemeClr val="bg1"/>
                </a:solidFill>
              </a:rPr>
              <a:t>Center for IT and</a:t>
            </a:r>
          </a:p>
          <a:p>
            <a:pPr algn="ctr"/>
            <a:r>
              <a:rPr lang="en-US" sz="1000" b="0" dirty="0">
                <a:solidFill>
                  <a:schemeClr val="bg1"/>
                </a:solidFill>
              </a:rPr>
              <a:t>Public Policy</a:t>
            </a:r>
          </a:p>
          <a:p>
            <a:pPr algn="ctr"/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D9144A-7E4D-C75D-EE91-EF20E0FEA0D0}"/>
              </a:ext>
            </a:extLst>
          </p:cNvPr>
          <p:cNvSpPr txBox="1"/>
          <p:nvPr/>
        </p:nvSpPr>
        <p:spPr>
          <a:xfrm>
            <a:off x="1282818" y="3661262"/>
            <a:ext cx="1589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/>
            </a:lvl1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MOSIP</a:t>
            </a:r>
            <a:endParaRPr 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0913A3-18FE-58BE-42C5-D04674215F9B}"/>
              </a:ext>
            </a:extLst>
          </p:cNvPr>
          <p:cNvSpPr txBox="1"/>
          <p:nvPr/>
        </p:nvSpPr>
        <p:spPr>
          <a:xfrm>
            <a:off x="1282815" y="3892095"/>
            <a:ext cx="157575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/>
            </a:lvl1pPr>
          </a:lstStyle>
          <a:p>
            <a:pPr algn="ctr"/>
            <a:r>
              <a:rPr lang="en-US" sz="1000" b="0" dirty="0">
                <a:solidFill>
                  <a:schemeClr val="bg1"/>
                </a:solidFill>
              </a:rPr>
              <a:t>Modular Open Source Identity Platform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B9745A-C042-F694-0B59-6B4019F25724}"/>
              </a:ext>
            </a:extLst>
          </p:cNvPr>
          <p:cNvSpPr txBox="1"/>
          <p:nvPr/>
        </p:nvSpPr>
        <p:spPr>
          <a:xfrm>
            <a:off x="3777344" y="3638179"/>
            <a:ext cx="1589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/>
            </a:lvl1pPr>
          </a:lstStyle>
          <a:p>
            <a:pPr algn="ctr"/>
            <a:r>
              <a:rPr lang="en-US" sz="1200" dirty="0">
                <a:solidFill>
                  <a:schemeClr val="bg1"/>
                </a:solidFill>
              </a:rPr>
              <a:t>COMET</a:t>
            </a:r>
            <a:endParaRPr lang="id-ID" sz="12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63C409-D273-BC7C-44C3-75FA0A23B9DC}"/>
              </a:ext>
            </a:extLst>
          </p:cNvPr>
          <p:cNvSpPr txBox="1"/>
          <p:nvPr/>
        </p:nvSpPr>
        <p:spPr>
          <a:xfrm>
            <a:off x="3718179" y="3869013"/>
            <a:ext cx="1778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/>
            </a:lvl1pPr>
          </a:lstStyle>
          <a:p>
            <a:pPr algn="ctr"/>
            <a:r>
              <a:rPr lang="en-US" sz="1000" b="0" dirty="0">
                <a:solidFill>
                  <a:schemeClr val="bg1"/>
                </a:solidFill>
              </a:rPr>
              <a:t>Communications Enterprise Technologies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78372B-EC7B-9105-B189-5FFF097E8CF7}"/>
              </a:ext>
            </a:extLst>
          </p:cNvPr>
          <p:cNvSpPr txBox="1"/>
          <p:nvPr/>
        </p:nvSpPr>
        <p:spPr>
          <a:xfrm>
            <a:off x="6258306" y="3661262"/>
            <a:ext cx="1589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/>
            </a:lvl1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</a:pPr>
            <a:r>
              <a:rPr lang="en-US" sz="120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CCC</a:t>
            </a:r>
            <a:endParaRPr 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9422CF-3522-4AA6-0739-CDB6FB967F9A}"/>
              </a:ext>
            </a:extLst>
          </p:cNvPr>
          <p:cNvSpPr txBox="1"/>
          <p:nvPr/>
        </p:nvSpPr>
        <p:spPr>
          <a:xfrm>
            <a:off x="6271870" y="3892095"/>
            <a:ext cx="158931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/>
            </a:lvl1pPr>
          </a:lstStyle>
          <a:p>
            <a:pPr algn="ctr"/>
            <a:r>
              <a:rPr lang="en-US" sz="1000" b="0" dirty="0">
                <a:solidFill>
                  <a:schemeClr val="bg1"/>
                </a:solidFill>
              </a:rPr>
              <a:t>Mphasis Cognitive Computing Center</a:t>
            </a:r>
            <a:endParaRPr lang="id-ID" sz="1000" b="0" dirty="0">
              <a:solidFill>
                <a:schemeClr val="bg1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2108A3B-A0D5-E837-16AA-0BBB9D8E51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4600" y="1555332"/>
            <a:ext cx="285750" cy="28575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61C60DB-DC24-26B5-FC57-5B26ACE54A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7363" y="1555332"/>
            <a:ext cx="340631" cy="34063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884BAEE-9C8F-B995-B3D2-3E53045936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9504" y="1503986"/>
            <a:ext cx="391977" cy="39197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B52BA5C-352D-6F7A-277D-99AF346FFB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9298" y="3047454"/>
            <a:ext cx="403958" cy="40395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1857286-67FE-3798-A6A1-1977E7C4BA6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3074" y="3043439"/>
            <a:ext cx="374920" cy="3749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5AE6C2A-AE15-3601-411D-A7FF4B636C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7899" y="3080507"/>
            <a:ext cx="337852" cy="3378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4703B4-ACC4-E714-0B49-ABFE5C060D11}"/>
              </a:ext>
            </a:extLst>
          </p:cNvPr>
          <p:cNvSpPr txBox="1"/>
          <p:nvPr/>
        </p:nvSpPr>
        <p:spPr>
          <a:xfrm>
            <a:off x="2743028" y="4566617"/>
            <a:ext cx="35611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/>
            </a:lvl1pPr>
          </a:lstStyle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many other Technological Centers</a:t>
            </a:r>
          </a:p>
        </p:txBody>
      </p:sp>
    </p:spTree>
    <p:extLst>
      <p:ext uri="{BB962C8B-B14F-4D97-AF65-F5344CB8AC3E}">
        <p14:creationId xmlns:p14="http://schemas.microsoft.com/office/powerpoint/2010/main" val="761194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861930" y="272742"/>
            <a:ext cx="4935538" cy="474662"/>
          </a:xfrm>
        </p:spPr>
        <p:txBody>
          <a:bodyPr>
            <a:noAutofit/>
          </a:bodyPr>
          <a:lstStyle/>
          <a:p>
            <a:r>
              <a:rPr lang="en-IN" sz="1600" b="1" baseline="0" dirty="0">
                <a:latin typeface="Syne" pitchFamily="2" charset="0"/>
              </a:rPr>
              <a:t> </a:t>
            </a:r>
            <a:r>
              <a:rPr lang="en-IN" sz="3200" b="1" dirty="0">
                <a:latin typeface="Syne" pitchFamily="2" charset="0"/>
                <a:ea typeface="Arimo" panose="020B0604020202090204" pitchFamily="34" charset="0"/>
                <a:cs typeface="Poppins Light" panose="00000400000000000000" pitchFamily="2" charset="0"/>
              </a:rPr>
              <a:t>Research Outcomes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1166812" y="1539737"/>
            <a:ext cx="6810375" cy="1692275"/>
          </a:xfrm>
        </p:spPr>
        <p:txBody>
          <a:bodyPr>
            <a:normAutofit lnSpcReduction="10000"/>
          </a:bodyPr>
          <a:lstStyle/>
          <a:p>
            <a:pPr marL="85725" indent="0">
              <a:buNone/>
            </a:pPr>
            <a:r>
              <a:rPr lang="en-IN" sz="1800" b="1" dirty="0">
                <a:solidFill>
                  <a:srgbClr val="002060"/>
                </a:solidFill>
                <a:latin typeface="Helvetica" pitchFamily="2" charset="0"/>
              </a:rPr>
              <a:t>“If you cant measure it, you cant improve it –Peter Drucker”</a:t>
            </a:r>
          </a:p>
          <a:p>
            <a:pPr marL="85725" indent="0">
              <a:buNone/>
            </a:pPr>
            <a:endParaRPr lang="en-IN" sz="1800" b="1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  <a:p>
            <a:pPr>
              <a:lnSpc>
                <a:spcPct val="150000"/>
              </a:lnSpc>
              <a:buClr>
                <a:schemeClr val="accent1">
                  <a:lumMod val="10000"/>
                </a:schemeClr>
              </a:buClr>
              <a:buSzPct val="125000"/>
            </a:pPr>
            <a:r>
              <a:rPr lang="en-IN" sz="1400" b="1" dirty="0">
                <a:latin typeface="Helvetica" pitchFamily="2" charset="0"/>
                <a:cs typeface="Poppins Light" panose="00000400000000000000" pitchFamily="2" charset="0"/>
              </a:rPr>
              <a:t>Research Publications (2023-2024)– 191 + 121 (till date)</a:t>
            </a:r>
          </a:p>
          <a:p>
            <a:pPr>
              <a:lnSpc>
                <a:spcPct val="150000"/>
              </a:lnSpc>
              <a:buClr>
                <a:schemeClr val="accent1">
                  <a:lumMod val="10000"/>
                </a:schemeClr>
              </a:buClr>
              <a:buSzPct val="125000"/>
            </a:pPr>
            <a:r>
              <a:rPr lang="en-IN" sz="1400" b="1" dirty="0">
                <a:latin typeface="Helvetica" pitchFamily="2" charset="0"/>
                <a:cs typeface="Poppins Light" panose="00000400000000000000" pitchFamily="2" charset="0"/>
              </a:rPr>
              <a:t>Patents under Review (2023-2024) -14</a:t>
            </a:r>
          </a:p>
          <a:p>
            <a:pPr marL="85725" indent="0">
              <a:buNone/>
            </a:pPr>
            <a:endParaRPr lang="en-IN" sz="18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22108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42250" y="265310"/>
            <a:ext cx="5552661" cy="436562"/>
          </a:xfrm>
        </p:spPr>
        <p:txBody>
          <a:bodyPr>
            <a:normAutofit fontScale="90000"/>
          </a:bodyPr>
          <a:lstStyle/>
          <a:p>
            <a:r>
              <a:rPr lang="en-IN" sz="3600" b="1" dirty="0">
                <a:latin typeface="Syne" pitchFamily="2" charset="0"/>
                <a:cs typeface="Poppins Light" panose="00000400000000000000" pitchFamily="2" charset="0"/>
              </a:rPr>
              <a:t> Research publications</a:t>
            </a:r>
          </a:p>
        </p:txBody>
      </p:sp>
      <p:graphicFrame>
        <p:nvGraphicFramePr>
          <p:cNvPr id="6" name="Chart 10"/>
          <p:cNvGraphicFramePr/>
          <p:nvPr>
            <p:extLst>
              <p:ext uri="{D42A27DB-BD31-4B8C-83A1-F6EECF244321}">
                <p14:modId xmlns:p14="http://schemas.microsoft.com/office/powerpoint/2010/main" val="118621800"/>
              </p:ext>
            </p:extLst>
          </p:nvPr>
        </p:nvGraphicFramePr>
        <p:xfrm>
          <a:off x="1067603" y="1278998"/>
          <a:ext cx="6978093" cy="33429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/>
          <p:cNvSpPr/>
          <p:nvPr/>
        </p:nvSpPr>
        <p:spPr>
          <a:xfrm>
            <a:off x="548994" y="1716912"/>
            <a:ext cx="671009" cy="2467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Helvetica" pitchFamily="2" charset="0"/>
              </a:rPr>
              <a:t>No of Publications</a:t>
            </a:r>
          </a:p>
        </p:txBody>
      </p:sp>
    </p:spTree>
    <p:extLst>
      <p:ext uri="{BB962C8B-B14F-4D97-AF65-F5344CB8AC3E}">
        <p14:creationId xmlns:p14="http://schemas.microsoft.com/office/powerpoint/2010/main" val="220326949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B3001-687A-A1E2-51B6-22B80EBB067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378765" y="204810"/>
            <a:ext cx="3878263" cy="436562"/>
          </a:xfrm>
        </p:spPr>
        <p:txBody>
          <a:bodyPr>
            <a:noAutofit/>
          </a:bodyPr>
          <a:lstStyle/>
          <a:p>
            <a:r>
              <a:rPr lang="en-IN" sz="3200" b="1" dirty="0">
                <a:latin typeface="Syne" pitchFamily="2" charset="0"/>
                <a:cs typeface="Poppins Light" panose="00000400000000000000" pitchFamily="2" charset="0"/>
              </a:rPr>
              <a:t>Patents</a:t>
            </a:r>
          </a:p>
        </p:txBody>
      </p:sp>
      <p:graphicFrame>
        <p:nvGraphicFramePr>
          <p:cNvPr id="7" name="Chart 9"/>
          <p:cNvGraphicFramePr/>
          <p:nvPr>
            <p:extLst>
              <p:ext uri="{D42A27DB-BD31-4B8C-83A1-F6EECF244321}">
                <p14:modId xmlns:p14="http://schemas.microsoft.com/office/powerpoint/2010/main" val="3575865730"/>
              </p:ext>
            </p:extLst>
          </p:nvPr>
        </p:nvGraphicFramePr>
        <p:xfrm>
          <a:off x="1087793" y="1133740"/>
          <a:ext cx="6798626" cy="32787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/>
          <p:cNvSpPr/>
          <p:nvPr/>
        </p:nvSpPr>
        <p:spPr>
          <a:xfrm>
            <a:off x="953607" y="1678591"/>
            <a:ext cx="583828" cy="24799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Helvetica" pitchFamily="2" charset="0"/>
              </a:rPr>
              <a:t>No of patents</a:t>
            </a:r>
          </a:p>
        </p:txBody>
      </p:sp>
    </p:spTree>
    <p:extLst>
      <p:ext uri="{BB962C8B-B14F-4D97-AF65-F5344CB8AC3E}">
        <p14:creationId xmlns:p14="http://schemas.microsoft.com/office/powerpoint/2010/main" val="1966057985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EB8F22"/>
      </a:accent1>
      <a:accent2>
        <a:srgbClr val="CD4223"/>
      </a:accent2>
      <a:accent3>
        <a:srgbClr val="A89374"/>
      </a:accent3>
      <a:accent4>
        <a:srgbClr val="83AA67"/>
      </a:accent4>
      <a:accent5>
        <a:srgbClr val="4FA9C1"/>
      </a:accent5>
      <a:accent6>
        <a:srgbClr val="9390AF"/>
      </a:accent6>
      <a:hlink>
        <a:srgbClr val="EC7220"/>
      </a:hlink>
      <a:folHlink>
        <a:srgbClr val="F09355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EBEC8F79-A447-43FC-8E81-85E8468AF3F9}"/>
    </a:ext>
  </a:extLst>
</a:theme>
</file>

<file path=ppt/theme/theme2.xml><?xml version="1.0" encoding="utf-8"?>
<a:theme xmlns:a="http://schemas.openxmlformats.org/drawingml/2006/main" name="Viola template">
  <a:themeElements>
    <a:clrScheme name="Viola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CD00"/>
      </a:accent1>
      <a:accent2>
        <a:srgbClr val="F6921D"/>
      </a:accent2>
      <a:accent3>
        <a:srgbClr val="A7693A"/>
      </a:accent3>
      <a:accent4>
        <a:srgbClr val="D8D6D2"/>
      </a:accent4>
      <a:accent5>
        <a:srgbClr val="979593"/>
      </a:accent5>
      <a:accent6>
        <a:srgbClr val="6F6868"/>
      </a:accent6>
      <a:hlink>
        <a:srgbClr val="0000FF"/>
      </a:hlink>
      <a:folHlink>
        <a:srgbClr val="FF00FF"/>
      </a:folHlink>
    </a:clrScheme>
    <a:fontScheme name="Viola templat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Viola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5e86087-6c35-46fb-b2c1-715dc13c441c">
      <Terms xmlns="http://schemas.microsoft.com/office/infopath/2007/PartnerControls"/>
    </lcf76f155ced4ddcb4097134ff3c332f>
    <TaxCatchAll xmlns="a7a73321-107e-4bce-8ccf-148e58b0d313" xsi:nil="true"/>
    <SharedWithUsers xmlns="a7a73321-107e-4bce-8ccf-148e58b0d313">
      <UserInfo>
        <DisplayName>Shiva Kumar Malapaka</DisplayName>
        <AccountId>137</AccountId>
        <AccountType/>
      </UserInfo>
      <UserInfo>
        <DisplayName>Operations Officer, Office of Research, IIITB</DisplayName>
        <AccountId>23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CC959CD630D84C9972F37A8221FB09" ma:contentTypeVersion="17" ma:contentTypeDescription="Create a new document." ma:contentTypeScope="" ma:versionID="d8cc7d24ab036597dd288034b2dc9742">
  <xsd:schema xmlns:xsd="http://www.w3.org/2001/XMLSchema" xmlns:xs="http://www.w3.org/2001/XMLSchema" xmlns:p="http://schemas.microsoft.com/office/2006/metadata/properties" xmlns:ns2="15e86087-6c35-46fb-b2c1-715dc13c441c" xmlns:ns3="a7a73321-107e-4bce-8ccf-148e58b0d313" targetNamespace="http://schemas.microsoft.com/office/2006/metadata/properties" ma:root="true" ma:fieldsID="1e4be8d335ac6b74c789da4ce0b54970" ns2:_="" ns3:_="">
    <xsd:import namespace="15e86087-6c35-46fb-b2c1-715dc13c441c"/>
    <xsd:import namespace="a7a73321-107e-4bce-8ccf-148e58b0d3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e86087-6c35-46fb-b2c1-715dc13c44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7ba316a7-1f60-4a82-9467-a5b37c2df2c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a73321-107e-4bce-8ccf-148e58b0d31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0cbf8445-7a0b-46c7-a278-ebc90020a49e}" ma:internalName="TaxCatchAll" ma:showField="CatchAllData" ma:web="a7a73321-107e-4bce-8ccf-148e58b0d31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D7E55A7-8B52-412B-AD3D-7C28FBCE8A28}">
  <ds:schemaRefs>
    <ds:schemaRef ds:uri="http://purl.org/dc/elements/1.1/"/>
    <ds:schemaRef ds:uri="http://schemas.microsoft.com/office/2006/documentManagement/types"/>
    <ds:schemaRef ds:uri="http://www.w3.org/XML/1998/namespace"/>
    <ds:schemaRef ds:uri="15e86087-6c35-46fb-b2c1-715dc13c441c"/>
    <ds:schemaRef ds:uri="http://purl.org/dc/dcmitype/"/>
    <ds:schemaRef ds:uri="a7a73321-107e-4bce-8ccf-148e58b0d313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99E2F136-D78B-4799-8B93-8E9BB90FAF3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48AB53E-4317-496B-998B-EA1E37C106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e86087-6c35-46fb-b2c1-715dc13c441c"/>
    <ds:schemaRef ds:uri="a7a73321-107e-4bce-8ccf-148e58b0d3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87</TotalTime>
  <Words>518</Words>
  <Application>Microsoft Office PowerPoint</Application>
  <PresentationFormat>On-screen Show (16:9)</PresentationFormat>
  <Paragraphs>96</Paragraphs>
  <Slides>13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Helvetica</vt:lpstr>
      <vt:lpstr>Syne ExtraBold</vt:lpstr>
      <vt:lpstr>Quattrocento Sans</vt:lpstr>
      <vt:lpstr>Syne</vt:lpstr>
      <vt:lpstr>Arial</vt:lpstr>
      <vt:lpstr>Lora</vt:lpstr>
      <vt:lpstr>Calibri</vt:lpstr>
      <vt:lpstr>Corbel</vt:lpstr>
      <vt:lpstr>Parallax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Research Outcomes</vt:lpstr>
      <vt:lpstr> Research publications</vt:lpstr>
      <vt:lpstr>Patents</vt:lpstr>
      <vt:lpstr> Faculty awards</vt:lpstr>
      <vt:lpstr>PowerPoint Presentation</vt:lpstr>
      <vt:lpstr>Social impact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IIITB</dc:creator>
  <cp:lastModifiedBy>manoj hp</cp:lastModifiedBy>
  <cp:revision>198</cp:revision>
  <dcterms:modified xsi:type="dcterms:W3CDTF">2025-02-18T09:13:49Z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0x01010081CC959CD630D84C9972F37A8221FB09</vt:lpwstr>
  </property>
  <property fmtid="{D5CDD505-2E9C-101B-9397-08002B2CF9AE}" pid="3" name="MediaServiceImageTags">
    <vt:lpwstr/>
  </property>
</Properties>
</file>